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076137613" r:id="rId3"/>
    <p:sldId id="2076137614" r:id="rId4"/>
    <p:sldId id="2076137615" r:id="rId5"/>
    <p:sldId id="2076137616" r:id="rId6"/>
    <p:sldId id="2076137617" r:id="rId7"/>
    <p:sldId id="2076137635" r:id="rId8"/>
    <p:sldId id="2076137619" r:id="rId9"/>
    <p:sldId id="2076137641" r:id="rId10"/>
    <p:sldId id="2076137642" r:id="rId11"/>
    <p:sldId id="2076137643" r:id="rId12"/>
    <p:sldId id="2076137644" r:id="rId13"/>
    <p:sldId id="2076137645" r:id="rId14"/>
    <p:sldId id="2076137646" r:id="rId15"/>
    <p:sldId id="2076137647" r:id="rId16"/>
    <p:sldId id="2076137648" r:id="rId17"/>
    <p:sldId id="2076137649" r:id="rId18"/>
    <p:sldId id="2076137650" r:id="rId19"/>
    <p:sldId id="2076137651" r:id="rId20"/>
    <p:sldId id="2076137652" r:id="rId21"/>
    <p:sldId id="2076137620" r:id="rId22"/>
    <p:sldId id="2076137621" r:id="rId23"/>
    <p:sldId id="2076137623" r:id="rId24"/>
    <p:sldId id="2076137622" r:id="rId25"/>
    <p:sldId id="2076137624" r:id="rId26"/>
    <p:sldId id="2076137625" r:id="rId27"/>
    <p:sldId id="2076137636" r:id="rId28"/>
    <p:sldId id="2076137637" r:id="rId29"/>
    <p:sldId id="2076137628" r:id="rId30"/>
    <p:sldId id="2076137638" r:id="rId31"/>
    <p:sldId id="2076137629" r:id="rId32"/>
    <p:sldId id="2076137630" r:id="rId33"/>
    <p:sldId id="2076137631" r:id="rId34"/>
    <p:sldId id="2076137632" r:id="rId35"/>
    <p:sldId id="2076137639" r:id="rId36"/>
    <p:sldId id="2076137633" r:id="rId37"/>
    <p:sldId id="2076137640" r:id="rId38"/>
    <p:sldId id="2076137444"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Наталия Ефимцева" initials="НЕ"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7E"/>
    <a:srgbClr val="203864"/>
    <a:srgbClr val="76A5AF"/>
    <a:srgbClr val="FFD966"/>
    <a:srgbClr val="ACACAC"/>
    <a:srgbClr val="4472C4"/>
    <a:srgbClr val="FF900B"/>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52000" autoAdjust="0"/>
  </p:normalViewPr>
  <p:slideViewPr>
    <p:cSldViewPr snapToGrid="0">
      <p:cViewPr varScale="1">
        <p:scale>
          <a:sx n="59" d="100"/>
          <a:sy n="59" d="100"/>
        </p:scale>
        <p:origin x="2424"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832B0-995C-41E2-8E60-206D3D2E912C}" type="datetimeFigureOut">
              <a:rPr lang="ru-RU" smtClean="0"/>
              <a:t>23.03.2023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D3589-637C-4290-BCF8-903C66CD37D2}" type="slidenum">
              <a:rPr lang="ru-RU" smtClean="0"/>
              <a:t>‹#›</a:t>
            </a:fld>
            <a:endParaRPr lang="ru-RU"/>
          </a:p>
        </p:txBody>
      </p:sp>
    </p:spTree>
    <p:extLst>
      <p:ext uri="{BB962C8B-B14F-4D97-AF65-F5344CB8AC3E}">
        <p14:creationId xmlns:p14="http://schemas.microsoft.com/office/powerpoint/2010/main" val="15196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ru-R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9CD3589-637C-4290-BCF8-903C66CD37D2}" type="slidenum">
              <a:rPr lang="ru-RU" smtClean="0"/>
              <a:t>1</a:t>
            </a:fld>
            <a:endParaRPr lang="ru-RU"/>
          </a:p>
        </p:txBody>
      </p:sp>
    </p:spTree>
    <p:extLst>
      <p:ext uri="{BB962C8B-B14F-4D97-AF65-F5344CB8AC3E}">
        <p14:creationId xmlns:p14="http://schemas.microsoft.com/office/powerpoint/2010/main" val="1422512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Применяемые в сетевых технологиях искусственные нейроны — очень сильно упрощенные модели природных нервных клеток.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Строение искусственного нейрона лучше всего иллюстрирует схема на слайде. Искусственные нейроны мы рассматриваем как ИТ-инструментарий, а не как модели биологических объектов. </a:t>
                </a: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Во-первых</a:t>
                </a:r>
                <a:r>
                  <a:rPr lang="ru-RU" sz="1200" kern="1200" dirty="0">
                    <a:solidFill>
                      <a:schemeClr val="tx1"/>
                    </a:solidFill>
                    <a:effectLst/>
                    <a:latin typeface="+mn-lt"/>
                    <a:ea typeface="+mn-ea"/>
                    <a:cs typeface="+mn-cs"/>
                  </a:rPr>
                  <a:t>, каждый искусственный нейрон имеет несколько входов и один выход. Входные сигналы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m:t>
                    </m:r>
                    <m:r>
                      <a:rPr lang="ru-RU" sz="1200" i="1" kern="1200">
                        <a:solidFill>
                          <a:schemeClr val="tx1"/>
                        </a:solidFill>
                        <a:effectLst/>
                        <a:latin typeface="Cambria Math" panose="02040503050406030204" pitchFamily="18" charset="0"/>
                        <a:ea typeface="+mn-ea"/>
                        <a:cs typeface="+mn-cs"/>
                      </a:rPr>
                      <m:t>𝑖</m:t>
                    </m:r>
                    <m:r>
                      <a:rPr lang="ru-RU" sz="1200" i="1" kern="1200">
                        <a:solidFill>
                          <a:schemeClr val="tx1"/>
                        </a:solidFill>
                        <a:effectLst/>
                        <a:latin typeface="Cambria Math" panose="02040503050406030204" pitchFamily="18" charset="0"/>
                        <a:ea typeface="+mn-ea"/>
                        <a:cs typeface="+mn-cs"/>
                      </a:rPr>
                      <m:t> = </m:t>
                    </m:r>
                    <m:r>
                      <a:rPr lang="ru-RU" sz="1200" i="1" kern="1200">
                        <a:solidFill>
                          <a:schemeClr val="tx1"/>
                        </a:solidFill>
                        <a:effectLst/>
                        <a:latin typeface="Cambria Math" panose="02040503050406030204" pitchFamily="18" charset="0"/>
                        <a:ea typeface="+mn-ea"/>
                        <a:cs typeface="+mn-cs"/>
                      </a:rPr>
                      <m:t>1</m:t>
                    </m:r>
                    <m:r>
                      <a:rPr lang="ru-RU" sz="1200" i="1" kern="1200">
                        <a:solidFill>
                          <a:schemeClr val="tx1"/>
                        </a:solidFill>
                        <a:effectLst/>
                        <a:latin typeface="Cambria Math" panose="02040503050406030204" pitchFamily="18" charset="0"/>
                        <a:ea typeface="+mn-ea"/>
                        <a:cs typeface="+mn-cs"/>
                      </a:rPr>
                      <m:t>,</m:t>
                    </m:r>
                    <m:r>
                      <a:rPr lang="ru-RU" sz="1200" i="1" kern="1200">
                        <a:solidFill>
                          <a:schemeClr val="tx1"/>
                        </a:solidFill>
                        <a:effectLst/>
                        <a:latin typeface="Cambria Math" panose="02040503050406030204" pitchFamily="18" charset="0"/>
                        <a:ea typeface="+mn-ea"/>
                        <a:cs typeface="+mn-cs"/>
                      </a:rPr>
                      <m:t>2</m:t>
                    </m:r>
                    <m:r>
                      <a:rPr lang="ru-RU"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ru-RU" sz="1200" i="1" kern="1200">
                        <a:solidFill>
                          <a:schemeClr val="tx1"/>
                        </a:solidFill>
                        <a:effectLst/>
                        <a:latin typeface="Cambria Math" panose="02040503050406030204" pitchFamily="18" charset="0"/>
                        <a:ea typeface="+mn-ea"/>
                        <a:cs typeface="+mn-cs"/>
                      </a:rPr>
                      <m:t>)</m:t>
                    </m:r>
                  </m:oMath>
                </a14:m>
                <a:r>
                  <a:rPr lang="ru-RU" sz="1200" kern="1200" dirty="0">
                    <a:solidFill>
                      <a:schemeClr val="tx1"/>
                    </a:solidFill>
                    <a:effectLst/>
                    <a:latin typeface="+mn-lt"/>
                    <a:ea typeface="+mn-ea"/>
                    <a:cs typeface="+mn-cs"/>
                  </a:rPr>
                  <a:t> и выходной </a:t>
                </a:r>
                <a:r>
                  <a:rPr lang="ru-RU" sz="1200" kern="1200" dirty="0" err="1">
                    <a:solidFill>
                      <a:schemeClr val="tx1"/>
                    </a:solidFill>
                    <a:effectLst/>
                    <a:latin typeface="+mn-lt"/>
                    <a:ea typeface="+mn-ea"/>
                    <a:cs typeface="+mn-cs"/>
                  </a:rPr>
                  <a:t>сигиал</a:t>
                </a:r>
                <a:r>
                  <a:rPr lang="ru-RU" sz="1200" kern="1200" dirty="0">
                    <a:solidFill>
                      <a:schemeClr val="tx1"/>
                    </a:solidFill>
                    <a:effectLst/>
                    <a:latin typeface="+mn-lt"/>
                    <a:ea typeface="+mn-ea"/>
                    <a:cs typeface="+mn-cs"/>
                  </a:rPr>
                  <a:t>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у</m:t>
                    </m:r>
                  </m:oMath>
                </a14:m>
                <a:r>
                  <a:rPr lang="ru-RU" sz="1200" kern="1200" dirty="0">
                    <a:solidFill>
                      <a:schemeClr val="tx1"/>
                    </a:solidFill>
                    <a:effectLst/>
                    <a:latin typeface="+mn-lt"/>
                    <a:ea typeface="+mn-ea"/>
                    <a:cs typeface="+mn-cs"/>
                  </a:rPr>
                  <a:t> могут принимать только числовые значения, чаще всего в интервале от 0 до 1 (иногда от -1 до +1). В то же время соответствие конкретного значения некоторой информации (например, то, что выходной сигнал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у = </m:t>
                    </m:r>
                    <m:r>
                      <a:rPr lang="ru-RU" sz="1200" i="1" kern="1200">
                        <a:solidFill>
                          <a:schemeClr val="tx1"/>
                        </a:solidFill>
                        <a:effectLst/>
                        <a:latin typeface="Cambria Math" panose="02040503050406030204" pitchFamily="18" charset="0"/>
                        <a:ea typeface="+mn-ea"/>
                        <a:cs typeface="+mn-cs"/>
                      </a:rPr>
                      <m:t>1</m:t>
                    </m:r>
                  </m:oMath>
                </a14:m>
                <a:r>
                  <a:rPr lang="ru-RU" sz="1200" kern="1200" dirty="0">
                    <a:solidFill>
                      <a:schemeClr val="tx1"/>
                    </a:solidFill>
                    <a:effectLst/>
                    <a:latin typeface="+mn-lt"/>
                    <a:ea typeface="+mn-ea"/>
                    <a:cs typeface="+mn-cs"/>
                  </a:rPr>
                  <a:t> свидетельствует об «узнавании» нейронной сетью фотографии определенного человека) является следствием специального соглашения. Чаще всего конкретные значения приписываются входным и выходным сигналам сети так, что большее значение имеет то, на каком входе или выходе возник сигнал (т.е. сам факт появления сигнала обращает внимание на номер конкретного входа или выхода), а масштабирование сигналов применяется дополнительно и только в случае необходимости; при этом значения циркулирующих в сети сигналов не должны выходить за установленные пределы, например от 0 до 1.</a:t>
                </a: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Во-вторых</a:t>
                </a:r>
                <a:r>
                  <a:rPr lang="ru-RU" sz="1200" kern="1200" dirty="0">
                    <a:solidFill>
                      <a:schemeClr val="tx1"/>
                    </a:solidFill>
                    <a:effectLst/>
                    <a:latin typeface="+mn-lt"/>
                    <a:ea typeface="+mn-ea"/>
                    <a:cs typeface="+mn-cs"/>
                  </a:rPr>
                  <a:t>, входные сигналы каждого нейрона подвергаются обработке, в результате которой вырабатывается выходной сигнал (один для каждого нейрона), который и передается на входы других нейронов или на выход сети в качестве решения рассматриваемой задачи. Таким образом, работа, сети сводится к параллельному функционированию всех ее нейронов, каждый из которых преобразует свои входные сигналы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в выходной сигнал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𝑦</m:t>
                    </m:r>
                  </m:oMath>
                </a14:m>
                <a:r>
                  <a:rPr lang="ru-RU" sz="1200" kern="1200" dirty="0">
                    <a:solidFill>
                      <a:schemeClr val="tx1"/>
                    </a:solidFill>
                    <a:effectLst/>
                    <a:latin typeface="+mn-lt"/>
                    <a:ea typeface="+mn-ea"/>
                    <a:cs typeface="+mn-cs"/>
                  </a:rPr>
                  <a:t>; в зависимости от своей структуры и результатов обучения</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В-третьих</a:t>
                </a:r>
                <a:r>
                  <a:rPr lang="ru-RU" sz="1200" kern="1200" dirty="0">
                    <a:solidFill>
                      <a:schemeClr val="tx1"/>
                    </a:solidFill>
                    <a:effectLst/>
                    <a:latin typeface="+mn-lt"/>
                    <a:ea typeface="+mn-ea"/>
                    <a:cs typeface="+mn-cs"/>
                  </a:rPr>
                  <a:t>, нейроны могут обучаться. Для этого предназначены коэффициенты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называемые </a:t>
                </a:r>
                <a:r>
                  <a:rPr lang="ru-RU" sz="1200" b="1" kern="1200" dirty="0">
                    <a:solidFill>
                      <a:schemeClr val="tx1"/>
                    </a:solidFill>
                    <a:effectLst/>
                    <a:latin typeface="+mn-lt"/>
                    <a:ea typeface="+mn-ea"/>
                    <a:cs typeface="+mn-cs"/>
                  </a:rPr>
                  <a:t>синаптическими весами</a:t>
                </a:r>
                <a:r>
                  <a:rPr lang="ru-RU" sz="1200" kern="1200" dirty="0">
                    <a:solidFill>
                      <a:schemeClr val="tx1"/>
                    </a:solidFill>
                    <a:effectLst/>
                    <a:latin typeface="+mn-lt"/>
                    <a:ea typeface="+mn-ea"/>
                    <a:cs typeface="+mn-cs"/>
                  </a:rPr>
                  <a:t>. Возможность модификации </a:t>
                </a:r>
                <a:r>
                  <a:rPr lang="ru-RU" sz="1200" kern="1200" dirty="0" err="1">
                    <a:solidFill>
                      <a:schemeClr val="tx1"/>
                    </a:solidFill>
                    <a:effectLst/>
                    <a:latin typeface="+mn-lt"/>
                    <a:ea typeface="+mn-ea"/>
                    <a:cs typeface="+mn-cs"/>
                  </a:rPr>
                  <a:t>синаптичсских</a:t>
                </a:r>
                <a:r>
                  <a:rPr lang="ru-RU" sz="1200" kern="1200" dirty="0">
                    <a:solidFill>
                      <a:schemeClr val="tx1"/>
                    </a:solidFill>
                    <a:effectLst/>
                    <a:latin typeface="+mn-lt"/>
                    <a:ea typeface="+mn-ea"/>
                    <a:cs typeface="+mn-cs"/>
                  </a:rPr>
                  <a:t> весов (точнее, изменения их значений), составляющая основу обучения сети. </a:t>
                </a:r>
              </a:p>
              <a:p>
                <a:endParaRPr lang="ru-RU" sz="1200" kern="1200" dirty="0">
                  <a:solidFill>
                    <a:schemeClr val="tx1"/>
                  </a:solidFill>
                  <a:effectLst/>
                  <a:latin typeface="+mn-lt"/>
                  <a:ea typeface="+mn-ea"/>
                  <a:cs typeface="+mn-cs"/>
                </a:endParaRPr>
              </a:p>
            </p:txBody>
          </p:sp>
        </mc:Choice>
        <mc:Fallback xmlns="">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Применяемые в сетевых технологиях искусственные нейроны — очень сильно упрощенные модели природных нервных клеток. Строение искусственного нейрона лучше всего иллюстрирует схема на слайде. Искусственные нейроны мы рассматриваем как ИТ-инструментарий, а не как модели биологических объектов.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Строение искусственного нейрона лучше всего иллюстрирует схема на слайде. Искусственные нейроны мы рассматриваем как ИТ-инструментарий, а не как модели биологических объектов. </a:t>
                </a: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Во-первых</a:t>
                </a:r>
                <a:r>
                  <a:rPr lang="ru-RU" sz="1200" kern="1200" dirty="0">
                    <a:solidFill>
                      <a:schemeClr val="tx1"/>
                    </a:solidFill>
                    <a:effectLst/>
                    <a:latin typeface="+mn-lt"/>
                    <a:ea typeface="+mn-ea"/>
                    <a:cs typeface="+mn-cs"/>
                  </a:rPr>
                  <a:t>, каждый искусственный нейрон имеет несколько входов и один выход. Входные сигналы </a:t>
                </a:r>
                <a:r>
                  <a:rPr lang="en-US" sz="1200" i="0" kern="1200">
                    <a:solidFill>
                      <a:schemeClr val="tx1"/>
                    </a:solidFill>
                    <a:effectLst/>
                    <a:latin typeface="+mn-lt"/>
                    <a:ea typeface="+mn-ea"/>
                    <a:cs typeface="+mn-cs"/>
                  </a:rPr>
                  <a:t>𝑥</a:t>
                </a:r>
                <a:r>
                  <a:rPr lang="ru-RU" sz="1200" i="0" kern="1200">
                    <a:solidFill>
                      <a:schemeClr val="tx1"/>
                    </a:solidFill>
                    <a:effectLst/>
                    <a:latin typeface="+mn-lt"/>
                    <a:ea typeface="+mn-ea"/>
                    <a:cs typeface="+mn-cs"/>
                  </a:rPr>
                  <a:t>_𝑖</a:t>
                </a:r>
                <a:r>
                  <a:rPr lang="ru-RU" sz="1200" kern="1200" dirty="0">
                    <a:solidFill>
                      <a:schemeClr val="tx1"/>
                    </a:solidFill>
                    <a:effectLst/>
                    <a:latin typeface="+mn-lt"/>
                    <a:ea typeface="+mn-ea"/>
                    <a:cs typeface="+mn-cs"/>
                  </a:rPr>
                  <a:t> </a:t>
                </a:r>
                <a:r>
                  <a:rPr lang="ru-RU" sz="1200" i="0" kern="1200">
                    <a:solidFill>
                      <a:schemeClr val="tx1"/>
                    </a:solidFill>
                    <a:effectLst/>
                    <a:latin typeface="+mn-lt"/>
                    <a:ea typeface="+mn-ea"/>
                    <a:cs typeface="+mn-cs"/>
                  </a:rPr>
                  <a:t>(𝑖 = 1,2,...,</a:t>
                </a:r>
                <a:r>
                  <a:rPr lang="en-US" sz="1200" i="0" kern="1200">
                    <a:solidFill>
                      <a:schemeClr val="tx1"/>
                    </a:solidFill>
                    <a:effectLst/>
                    <a:latin typeface="+mn-lt"/>
                    <a:ea typeface="+mn-ea"/>
                    <a:cs typeface="+mn-cs"/>
                  </a:rPr>
                  <a:t>𝑛</a:t>
                </a:r>
                <a:r>
                  <a:rPr lang="ru-RU" sz="1200" i="0" kern="1200">
                    <a:solidFill>
                      <a:schemeClr val="tx1"/>
                    </a:solidFill>
                    <a:effectLst/>
                    <a:latin typeface="+mn-lt"/>
                    <a:ea typeface="+mn-ea"/>
                    <a:cs typeface="+mn-cs"/>
                  </a:rPr>
                  <a:t>)</a:t>
                </a:r>
                <a:r>
                  <a:rPr lang="ru-RU" sz="1200" kern="1200" dirty="0">
                    <a:solidFill>
                      <a:schemeClr val="tx1"/>
                    </a:solidFill>
                    <a:effectLst/>
                    <a:latin typeface="+mn-lt"/>
                    <a:ea typeface="+mn-ea"/>
                    <a:cs typeface="+mn-cs"/>
                  </a:rPr>
                  <a:t> и выходной </a:t>
                </a:r>
                <a:r>
                  <a:rPr lang="ru-RU" sz="1200" kern="1200" dirty="0" err="1">
                    <a:solidFill>
                      <a:schemeClr val="tx1"/>
                    </a:solidFill>
                    <a:effectLst/>
                    <a:latin typeface="+mn-lt"/>
                    <a:ea typeface="+mn-ea"/>
                    <a:cs typeface="+mn-cs"/>
                  </a:rPr>
                  <a:t>сигиал</a:t>
                </a:r>
                <a:r>
                  <a:rPr lang="ru-RU" sz="1200" kern="1200" dirty="0">
                    <a:solidFill>
                      <a:schemeClr val="tx1"/>
                    </a:solidFill>
                    <a:effectLst/>
                    <a:latin typeface="+mn-lt"/>
                    <a:ea typeface="+mn-ea"/>
                    <a:cs typeface="+mn-cs"/>
                  </a:rPr>
                  <a:t> </a:t>
                </a:r>
                <a:r>
                  <a:rPr lang="ru-RU" sz="1200" i="0" kern="1200">
                    <a:solidFill>
                      <a:schemeClr val="tx1"/>
                    </a:solidFill>
                    <a:effectLst/>
                    <a:latin typeface="+mn-lt"/>
                    <a:ea typeface="+mn-ea"/>
                    <a:cs typeface="+mn-cs"/>
                  </a:rPr>
                  <a:t>у</a:t>
                </a:r>
                <a:r>
                  <a:rPr lang="ru-RU" sz="1200" kern="1200" dirty="0">
                    <a:solidFill>
                      <a:schemeClr val="tx1"/>
                    </a:solidFill>
                    <a:effectLst/>
                    <a:latin typeface="+mn-lt"/>
                    <a:ea typeface="+mn-ea"/>
                    <a:cs typeface="+mn-cs"/>
                  </a:rPr>
                  <a:t> могут принимать только числовые значения, чаще всего в интервале от 0 до 1 (иногда от -1 до +1). В то же время соответствие конкретного значения некоторой информации (например, то, что выходной сигнал </a:t>
                </a:r>
                <a:r>
                  <a:rPr lang="ru-RU" sz="1200" i="0" kern="1200">
                    <a:solidFill>
                      <a:schemeClr val="tx1"/>
                    </a:solidFill>
                    <a:effectLst/>
                    <a:latin typeface="+mn-lt"/>
                    <a:ea typeface="+mn-ea"/>
                    <a:cs typeface="+mn-cs"/>
                  </a:rPr>
                  <a:t>у = 1</a:t>
                </a:r>
                <a:r>
                  <a:rPr lang="ru-RU" sz="1200" kern="1200" dirty="0">
                    <a:solidFill>
                      <a:schemeClr val="tx1"/>
                    </a:solidFill>
                    <a:effectLst/>
                    <a:latin typeface="+mn-lt"/>
                    <a:ea typeface="+mn-ea"/>
                    <a:cs typeface="+mn-cs"/>
                  </a:rPr>
                  <a:t> свидетельствует об «узнавании» нейронной сетью фотографии определенного человека) является следствием специального соглашения. Чаще всего конкретные значения приписываются входным и выходным сигналам сети так, что большее значение имеет то, на каком входе или выходе возник сигнал (т.е. сам факт появления сигнала обращает внимание на номер конкретного входа или выхода), а масштабирование сигналов применяется дополнительно и только в случае необходимости; при этом значения циркулирующих в сети сигналов не должны выходить за установленные пределы, например от 0 до 1.</a:t>
                </a: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Во-вторых</a:t>
                </a:r>
                <a:r>
                  <a:rPr lang="ru-RU" sz="1200" kern="1200" dirty="0">
                    <a:solidFill>
                      <a:schemeClr val="tx1"/>
                    </a:solidFill>
                    <a:effectLst/>
                    <a:latin typeface="+mn-lt"/>
                    <a:ea typeface="+mn-ea"/>
                    <a:cs typeface="+mn-cs"/>
                  </a:rPr>
                  <a:t>, входные сигналы каждого нейрона подвергаются обработке, в результате которой вырабатывается выходной сигнал (один для каждого нейрона), который и передается на входы других нейронов или на выход сети в качестве решения рассматриваемой задачи. Таким образом, работа, сети сводится к параллельному функционированию всех ее нейронов, каждый из которых преобразует свои входные сигналы </a:t>
                </a:r>
                <a:r>
                  <a:rPr lang="en-US" sz="1200" i="0" kern="1200">
                    <a:solidFill>
                      <a:schemeClr val="tx1"/>
                    </a:solidFill>
                    <a:effectLst/>
                    <a:latin typeface="+mn-lt"/>
                    <a:ea typeface="+mn-ea"/>
                    <a:cs typeface="+mn-cs"/>
                  </a:rPr>
                  <a:t>𝑥</a:t>
                </a:r>
                <a:r>
                  <a:rPr lang="ru-RU" sz="1200" i="0" kern="1200">
                    <a:solidFill>
                      <a:schemeClr val="tx1"/>
                    </a:solidFill>
                    <a:effectLst/>
                    <a:latin typeface="+mn-lt"/>
                    <a:ea typeface="+mn-ea"/>
                    <a:cs typeface="+mn-cs"/>
                  </a:rPr>
                  <a:t>_𝑖</a:t>
                </a:r>
                <a:r>
                  <a:rPr lang="ru-RU" sz="1200" kern="1200" dirty="0">
                    <a:solidFill>
                      <a:schemeClr val="tx1"/>
                    </a:solidFill>
                    <a:effectLst/>
                    <a:latin typeface="+mn-lt"/>
                    <a:ea typeface="+mn-ea"/>
                    <a:cs typeface="+mn-cs"/>
                  </a:rPr>
                  <a:t> в выходной сигнал </a:t>
                </a:r>
                <a:r>
                  <a:rPr lang="ru-RU" sz="1200" i="0" kern="1200">
                    <a:solidFill>
                      <a:schemeClr val="tx1"/>
                    </a:solidFill>
                    <a:effectLst/>
                    <a:latin typeface="+mn-lt"/>
                    <a:ea typeface="+mn-ea"/>
                    <a:cs typeface="+mn-cs"/>
                  </a:rPr>
                  <a:t>𝑦</a:t>
                </a:r>
                <a:r>
                  <a:rPr lang="ru-RU" sz="1200" kern="1200" dirty="0">
                    <a:solidFill>
                      <a:schemeClr val="tx1"/>
                    </a:solidFill>
                    <a:effectLst/>
                    <a:latin typeface="+mn-lt"/>
                    <a:ea typeface="+mn-ea"/>
                    <a:cs typeface="+mn-cs"/>
                  </a:rPr>
                  <a:t>; в зависимости от своей структуры и результатов обучения. Упомянутые свойства нейрона иллюстрируются рис. 2.</a:t>
                </a:r>
              </a:p>
              <a:p>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В-третьих</a:t>
                </a:r>
                <a:r>
                  <a:rPr lang="ru-RU" sz="1200" kern="1200" dirty="0">
                    <a:solidFill>
                      <a:schemeClr val="tx1"/>
                    </a:solidFill>
                    <a:effectLst/>
                    <a:latin typeface="+mn-lt"/>
                    <a:ea typeface="+mn-ea"/>
                    <a:cs typeface="+mn-cs"/>
                  </a:rPr>
                  <a:t>, нейроны могут обучаться. Для этого предназначены коэффициенты </a:t>
                </a:r>
                <a:r>
                  <a:rPr lang="en-US" sz="1200" i="0" kern="1200">
                    <a:solidFill>
                      <a:schemeClr val="tx1"/>
                    </a:solidFill>
                    <a:effectLst/>
                    <a:latin typeface="+mn-lt"/>
                    <a:ea typeface="+mn-ea"/>
                    <a:cs typeface="+mn-cs"/>
                  </a:rPr>
                  <a:t>𝑤</a:t>
                </a:r>
                <a:r>
                  <a:rPr lang="ru-RU" sz="1200" i="0" kern="1200">
                    <a:solidFill>
                      <a:schemeClr val="tx1"/>
                    </a:solidFill>
                    <a:effectLst/>
                    <a:latin typeface="+mn-lt"/>
                    <a:ea typeface="+mn-ea"/>
                    <a:cs typeface="+mn-cs"/>
                  </a:rPr>
                  <a:t>_𝑖</a:t>
                </a:r>
                <a:r>
                  <a:rPr lang="ru-RU" sz="1200" kern="1200" dirty="0">
                    <a:solidFill>
                      <a:schemeClr val="tx1"/>
                    </a:solidFill>
                    <a:effectLst/>
                    <a:latin typeface="+mn-lt"/>
                    <a:ea typeface="+mn-ea"/>
                    <a:cs typeface="+mn-cs"/>
                  </a:rPr>
                  <a:t>, называемые </a:t>
                </a:r>
                <a:r>
                  <a:rPr lang="ru-RU" sz="1200" b="1" kern="1200" dirty="0">
                    <a:solidFill>
                      <a:schemeClr val="tx1"/>
                    </a:solidFill>
                    <a:effectLst/>
                    <a:latin typeface="+mn-lt"/>
                    <a:ea typeface="+mn-ea"/>
                    <a:cs typeface="+mn-cs"/>
                  </a:rPr>
                  <a:t>синаптическими весами</a:t>
                </a:r>
                <a:r>
                  <a:rPr lang="ru-RU" sz="1200" kern="1200" dirty="0">
                    <a:solidFill>
                      <a:schemeClr val="tx1"/>
                    </a:solidFill>
                    <a:effectLst/>
                    <a:latin typeface="+mn-lt"/>
                    <a:ea typeface="+mn-ea"/>
                    <a:cs typeface="+mn-cs"/>
                  </a:rPr>
                  <a:t>. Возможность модификации </a:t>
                </a:r>
                <a:r>
                  <a:rPr lang="ru-RU" sz="1200" kern="1200" dirty="0" err="1">
                    <a:solidFill>
                      <a:schemeClr val="tx1"/>
                    </a:solidFill>
                    <a:effectLst/>
                    <a:latin typeface="+mn-lt"/>
                    <a:ea typeface="+mn-ea"/>
                    <a:cs typeface="+mn-cs"/>
                  </a:rPr>
                  <a:t>синаптичсских</a:t>
                </a:r>
                <a:r>
                  <a:rPr lang="ru-RU" sz="1200" kern="1200" dirty="0">
                    <a:solidFill>
                      <a:schemeClr val="tx1"/>
                    </a:solidFill>
                    <a:effectLst/>
                    <a:latin typeface="+mn-lt"/>
                    <a:ea typeface="+mn-ea"/>
                    <a:cs typeface="+mn-cs"/>
                  </a:rPr>
                  <a:t> весов (точнее, изменения их значений), составляющая основу обучения сети. </a:t>
                </a:r>
              </a:p>
              <a:p>
                <a:endParaRPr lang="ru-RU" sz="1200" kern="1200" dirty="0">
                  <a:solidFill>
                    <a:schemeClr val="tx1"/>
                  </a:solidFill>
                  <a:effectLst/>
                  <a:latin typeface="+mn-lt"/>
                  <a:ea typeface="+mn-ea"/>
                  <a:cs typeface="+mn-cs"/>
                </a:endParaRPr>
              </a:p>
            </p:txBody>
          </p:sp>
        </mc:Fallback>
      </mc:AlternateContent>
      <p:sp>
        <p:nvSpPr>
          <p:cNvPr id="4" name="Номер слайда 3"/>
          <p:cNvSpPr>
            <a:spLocks noGrp="1"/>
          </p:cNvSpPr>
          <p:nvPr>
            <p:ph type="sldNum" sz="quarter" idx="10"/>
          </p:nvPr>
        </p:nvSpPr>
        <p:spPr/>
        <p:txBody>
          <a:bodyPr/>
          <a:lstStyle/>
          <a:p>
            <a:fld id="{89CD3589-637C-4290-BCF8-903C66CD37D2}" type="slidenum">
              <a:rPr lang="ru-RU" smtClean="0"/>
              <a:t>10</a:t>
            </a:fld>
            <a:endParaRPr lang="ru-RU"/>
          </a:p>
        </p:txBody>
      </p:sp>
    </p:spTree>
    <p:extLst>
      <p:ext uri="{BB962C8B-B14F-4D97-AF65-F5344CB8AC3E}">
        <p14:creationId xmlns:p14="http://schemas.microsoft.com/office/powerpoint/2010/main" val="111962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Нейрон — это составная часть нейронной сети. Справа на слайде еще раз показана его структура.</a:t>
                </a:r>
              </a:p>
              <a:p>
                <a:r>
                  <a:rPr lang="ru-RU" sz="1200" kern="1200" dirty="0">
                    <a:solidFill>
                      <a:schemeClr val="tx1"/>
                    </a:solidFill>
                    <a:effectLst/>
                    <a:latin typeface="+mn-lt"/>
                    <a:ea typeface="+mn-ea"/>
                    <a:cs typeface="+mn-cs"/>
                  </a:rPr>
                  <a:t>В состав нейрона входят умножители (синапсы), сумматор и нелинейный преобразователь. Синапсы осуществляют связь между нейронами и умножают входной сигнал на число, характеризующее силу связи, — вес синапса. Сумматор выполняет сложение сигналов, поступающих по синаптическим связям от других нейронов, и внешних входных сигналов. Нелинейный преобразователь реализует нелинейную функцию одного аргумента — выхода сумматора. Эта функция называется «функция активации» или «передаточная функция» нейрона. Нейрон в целом реализует скалярную функцию векторного аргумента. </a:t>
                </a:r>
                <a:endParaRPr lang="ru-RU" dirty="0"/>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Математическая модель нейрона слева на сладе описывается соотношением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𝑠</m:t>
                    </m:r>
                    <m:r>
                      <a:rPr lang="ru-RU" sz="1200" i="1" kern="1200">
                        <a:solidFill>
                          <a:schemeClr val="tx1"/>
                        </a:solidFill>
                        <a:effectLst/>
                        <a:latin typeface="Cambria Math" panose="02040503050406030204" pitchFamily="18" charset="0"/>
                        <a:ea typeface="+mn-ea"/>
                        <a:cs typeface="+mn-cs"/>
                      </a:rPr>
                      <m:t>=</m:t>
                    </m:r>
                    <m:nary>
                      <m:naryPr>
                        <m:chr m:val="∑"/>
                        <m:limLoc m:val="undOvr"/>
                        <m:ctrlPr>
                          <a:rPr lang="ru-RU" sz="1200" i="1" kern="1200">
                            <a:solidFill>
                              <a:schemeClr val="tx1"/>
                            </a:solidFill>
                            <a:effectLst/>
                            <a:latin typeface="Cambria Math" panose="02040503050406030204" pitchFamily="18" charset="0"/>
                            <a:ea typeface="+mn-ea"/>
                            <a:cs typeface="+mn-cs"/>
                          </a:rPr>
                        </m:ctrlPr>
                      </m:naryPr>
                      <m:sub>
                        <m:r>
                          <a:rPr lang="ru-RU" sz="1200" i="1" kern="1200">
                            <a:solidFill>
                              <a:schemeClr val="tx1"/>
                            </a:solidFill>
                            <a:effectLst/>
                            <a:latin typeface="Cambria Math" panose="02040503050406030204" pitchFamily="18" charset="0"/>
                            <a:ea typeface="+mn-ea"/>
                            <a:cs typeface="+mn-cs"/>
                          </a:rPr>
                          <m:t>𝑖</m:t>
                        </m:r>
                        <m:r>
                          <a:rPr lang="ru-RU" sz="1200" i="1" kern="1200">
                            <a:solidFill>
                              <a:schemeClr val="tx1"/>
                            </a:solidFill>
                            <a:effectLst/>
                            <a:latin typeface="Cambria Math" panose="02040503050406030204" pitchFamily="18" charset="0"/>
                            <a:ea typeface="+mn-ea"/>
                            <a:cs typeface="+mn-cs"/>
                          </a:rPr>
                          <m:t>=1</m:t>
                        </m:r>
                      </m:sub>
                      <m:sup>
                        <m:r>
                          <a:rPr lang="ru-RU" sz="1200" i="1" kern="1200">
                            <a:solidFill>
                              <a:schemeClr val="tx1"/>
                            </a:solidFill>
                            <a:effectLst/>
                            <a:latin typeface="Cambria Math" panose="02040503050406030204" pitchFamily="18" charset="0"/>
                            <a:ea typeface="+mn-ea"/>
                            <a:cs typeface="+mn-cs"/>
                          </a:rPr>
                          <m:t>𝑛</m:t>
                        </m:r>
                      </m:sup>
                      <m:e>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𝑤</m:t>
                            </m:r>
                          </m:e>
                          <m:sub>
                            <m:r>
                              <a:rPr lang="ru-RU" sz="1200" i="1" kern="1200">
                                <a:solidFill>
                                  <a:schemeClr val="tx1"/>
                                </a:solidFill>
                                <a:effectLst/>
                                <a:latin typeface="Cambria Math" panose="02040503050406030204" pitchFamily="18" charset="0"/>
                                <a:ea typeface="+mn-ea"/>
                                <a:cs typeface="+mn-cs"/>
                              </a:rPr>
                              <m:t>𝑖</m:t>
                            </m:r>
                          </m:sub>
                        </m:sSub>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𝑥</m:t>
                            </m:r>
                          </m:e>
                          <m:sub>
                            <m:r>
                              <a:rPr lang="ru-RU" sz="1200" i="1" kern="1200">
                                <a:solidFill>
                                  <a:schemeClr val="tx1"/>
                                </a:solidFill>
                                <a:effectLst/>
                                <a:latin typeface="Cambria Math" panose="02040503050406030204" pitchFamily="18" charset="0"/>
                                <a:ea typeface="+mn-ea"/>
                                <a:cs typeface="+mn-cs"/>
                              </a:rPr>
                              <m:t>𝑖</m:t>
                            </m:r>
                          </m:sub>
                        </m:sSub>
                        <m:r>
                          <a:rPr lang="ru-RU" sz="1200" i="1" kern="1200">
                            <a:solidFill>
                              <a:schemeClr val="tx1"/>
                            </a:solidFill>
                            <a:effectLst/>
                            <a:latin typeface="Cambria Math" panose="02040503050406030204" pitchFamily="18" charset="0"/>
                            <a:ea typeface="+mn-ea"/>
                            <a:cs typeface="+mn-cs"/>
                          </a:rPr>
                          <m:t>+</m:t>
                        </m:r>
                        <m:r>
                          <a:rPr lang="ru-RU" sz="1200" i="1" kern="1200">
                            <a:solidFill>
                              <a:schemeClr val="tx1"/>
                            </a:solidFill>
                            <a:effectLst/>
                            <a:latin typeface="Cambria Math" panose="02040503050406030204" pitchFamily="18" charset="0"/>
                            <a:ea typeface="+mn-ea"/>
                            <a:cs typeface="+mn-cs"/>
                          </a:rPr>
                          <m:t>𝑏</m:t>
                        </m:r>
                      </m:e>
                    </m:nary>
                  </m:oMath>
                </a14:m>
                <a:r>
                  <a:rPr lang="ru-RU" sz="1200" kern="1200" dirty="0">
                    <a:solidFill>
                      <a:schemeClr val="tx1"/>
                    </a:solidFill>
                    <a:effectLst/>
                    <a:latin typeface="+mn-lt"/>
                    <a:ea typeface="+mn-ea"/>
                    <a:cs typeface="+mn-cs"/>
                  </a:rPr>
                  <a:t>, где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𝑤</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 вес синапса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𝑖</m:t>
                    </m:r>
                    <m:r>
                      <a:rPr lang="ru-RU" sz="1200" i="1" kern="1200">
                        <a:solidFill>
                          <a:schemeClr val="tx1"/>
                        </a:solidFill>
                        <a:effectLst/>
                        <a:latin typeface="Cambria Math" panose="02040503050406030204" pitchFamily="18" charset="0"/>
                        <a:ea typeface="+mn-ea"/>
                        <a:cs typeface="+mn-cs"/>
                      </a:rPr>
                      <m:t>=1,…, </m:t>
                    </m:r>
                    <m:r>
                      <a:rPr lang="ru-RU" sz="1200" i="1" kern="1200">
                        <a:solidFill>
                          <a:schemeClr val="tx1"/>
                        </a:solidFill>
                        <a:effectLst/>
                        <a:latin typeface="Cambria Math" panose="02040503050406030204" pitchFamily="18" charset="0"/>
                        <a:ea typeface="+mn-ea"/>
                        <a:cs typeface="+mn-cs"/>
                      </a:rPr>
                      <m:t>𝑛</m:t>
                    </m:r>
                  </m:oMath>
                </a14:m>
                <a:r>
                  <a:rPr lang="ru-RU"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 значение смещения; </a:t>
                </a:r>
                <a:r>
                  <a:rPr lang="en-US" sz="1200" i="1" kern="1200" dirty="0">
                    <a:solidFill>
                      <a:schemeClr val="tx1"/>
                    </a:solidFill>
                    <a:effectLst/>
                    <a:latin typeface="+mn-lt"/>
                    <a:ea typeface="+mn-ea"/>
                    <a:cs typeface="+mn-cs"/>
                  </a:rPr>
                  <a:t>s</a:t>
                </a:r>
                <a:r>
                  <a:rPr lang="ru-RU" sz="1200" kern="1200" dirty="0">
                    <a:solidFill>
                      <a:schemeClr val="tx1"/>
                    </a:solidFill>
                    <a:effectLst/>
                    <a:latin typeface="+mn-lt"/>
                    <a:ea typeface="+mn-ea"/>
                    <a:cs typeface="+mn-cs"/>
                  </a:rPr>
                  <a:t> — результат суммирования;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𝑥</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 компонента входного вектора (входной сигнал)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𝑖</m:t>
                    </m:r>
                    <m:r>
                      <a:rPr lang="ru-RU" sz="1200" i="1" kern="1200">
                        <a:solidFill>
                          <a:schemeClr val="tx1"/>
                        </a:solidFill>
                        <a:effectLst/>
                        <a:latin typeface="Cambria Math" panose="02040503050406030204" pitchFamily="18" charset="0"/>
                        <a:ea typeface="+mn-ea"/>
                        <a:cs typeface="+mn-cs"/>
                      </a:rPr>
                      <m:t>=1,…, </m:t>
                    </m:r>
                    <m:r>
                      <a:rPr lang="ru-RU" sz="1200" i="1" kern="1200">
                        <a:solidFill>
                          <a:schemeClr val="tx1"/>
                        </a:solidFill>
                        <a:effectLst/>
                        <a:latin typeface="Cambria Math" panose="02040503050406030204" pitchFamily="18" charset="0"/>
                        <a:ea typeface="+mn-ea"/>
                        <a:cs typeface="+mn-cs"/>
                      </a:rPr>
                      <m:t>𝑛</m:t>
                    </m:r>
                  </m:oMath>
                </a14:m>
                <a:r>
                  <a:rPr lang="ru-RU" sz="1200" kern="1200" dirty="0">
                    <a:solidFill>
                      <a:schemeClr val="tx1"/>
                    </a:solidFill>
                    <a:effectLst/>
                    <a:latin typeface="+mn-lt"/>
                    <a:ea typeface="+mn-ea"/>
                    <a:cs typeface="+mn-cs"/>
                  </a:rPr>
                  <a:t>); </a:t>
                </a:r>
                <a:r>
                  <a:rPr lang="ru-RU" sz="1200" i="1" kern="1200" dirty="0">
                    <a:solidFill>
                      <a:schemeClr val="tx1"/>
                    </a:solidFill>
                    <a:effectLst/>
                    <a:latin typeface="+mn-lt"/>
                    <a:ea typeface="+mn-ea"/>
                    <a:cs typeface="+mn-cs"/>
                  </a:rPr>
                  <a:t>у</a:t>
                </a:r>
                <a:r>
                  <a:rPr lang="ru-RU" sz="1200" kern="1200" dirty="0">
                    <a:solidFill>
                      <a:schemeClr val="tx1"/>
                    </a:solidFill>
                    <a:effectLst/>
                    <a:latin typeface="+mn-lt"/>
                    <a:ea typeface="+mn-ea"/>
                    <a:cs typeface="+mn-cs"/>
                  </a:rPr>
                  <a:t> — выходной сигнал нейрона; </a:t>
                </a:r>
                <a:r>
                  <a:rPr lang="en-US" sz="1200" i="1"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 число входов нейрона; </a:t>
                </a:r>
                <a:r>
                  <a:rPr lang="en-US" sz="1200" i="1" kern="1200" dirty="0">
                    <a:solidFill>
                      <a:schemeClr val="tx1"/>
                    </a:solidFill>
                    <a:effectLst/>
                    <a:latin typeface="+mn-lt"/>
                    <a:ea typeface="+mn-ea"/>
                    <a:cs typeface="+mn-cs"/>
                  </a:rPr>
                  <a:t>f</a:t>
                </a:r>
                <a:r>
                  <a:rPr lang="ru-RU" sz="1200" kern="1200" dirty="0">
                    <a:solidFill>
                      <a:schemeClr val="tx1"/>
                    </a:solidFill>
                    <a:effectLst/>
                    <a:latin typeface="+mn-lt"/>
                    <a:ea typeface="+mn-ea"/>
                    <a:cs typeface="+mn-cs"/>
                  </a:rPr>
                  <a:t> — нелинейное преобразование (функция активации или передаточная функция).</a:t>
                </a:r>
                <a:endParaRPr lang="ru-RU" dirty="0"/>
              </a:p>
            </p:txBody>
          </p:sp>
        </mc:Choice>
        <mc:Fallback xmlns="">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Нейрон — это составная часть нейронной сети. Справа на слайде еще раз показана его структура.</a:t>
                </a:r>
              </a:p>
              <a:p>
                <a:r>
                  <a:rPr lang="ru-RU" sz="1200" kern="1200" dirty="0">
                    <a:solidFill>
                      <a:schemeClr val="tx1"/>
                    </a:solidFill>
                    <a:effectLst/>
                    <a:latin typeface="+mn-lt"/>
                    <a:ea typeface="+mn-ea"/>
                    <a:cs typeface="+mn-cs"/>
                  </a:rPr>
                  <a:t>В состав нейрона входят умножители (синапсы), сумматор и нелинейный преобразователь. Синапсы осуществляют связь между нейронами и умножают входной сигнал на число, характеризующее силу связи, — вес синапса. Сумматор выполняет сложение сигналов, поступающих по синаптическим связям от других нейронов, и внешних входных сигналов. Нелинейный преобразователь реализует нелинейную функцию одного аргумента — выхода сумматора. Эта функция называется «функция активации» или «передаточная функция» нейрона. Нейрон в целом реализует скалярную функцию векторного аргумента. </a:t>
                </a:r>
                <a:endParaRPr lang="ru-RU" dirty="0"/>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Математическая модель нейрона слева на сладе описывается соотношением </a:t>
                </a:r>
                <a:r>
                  <a:rPr lang="ru-RU" sz="1200" i="0" kern="1200">
                    <a:solidFill>
                      <a:schemeClr val="tx1"/>
                    </a:solidFill>
                    <a:effectLst/>
                    <a:latin typeface="+mn-lt"/>
                    <a:ea typeface="+mn-ea"/>
                    <a:cs typeface="+mn-cs"/>
                  </a:rPr>
                  <a:t>𝑠=∑1_(𝑖=1)^𝑛▒〖𝑤_𝑖 𝑥_𝑖+𝑏〗</a:t>
                </a:r>
                <a:r>
                  <a:rPr lang="ru-RU" sz="1200" kern="1200" dirty="0">
                    <a:solidFill>
                      <a:schemeClr val="tx1"/>
                    </a:solidFill>
                    <a:effectLst/>
                    <a:latin typeface="+mn-lt"/>
                    <a:ea typeface="+mn-ea"/>
                    <a:cs typeface="+mn-cs"/>
                  </a:rPr>
                  <a:t>, где </a:t>
                </a:r>
                <a:r>
                  <a:rPr lang="ru-RU" sz="1200" i="0" kern="1200">
                    <a:solidFill>
                      <a:schemeClr val="tx1"/>
                    </a:solidFill>
                    <a:effectLst/>
                    <a:latin typeface="+mn-lt"/>
                    <a:ea typeface="+mn-ea"/>
                    <a:cs typeface="+mn-cs"/>
                  </a:rPr>
                  <a:t>𝑤_𝑖</a:t>
                </a:r>
                <a:r>
                  <a:rPr lang="ru-RU" sz="1200" kern="1200" dirty="0">
                    <a:solidFill>
                      <a:schemeClr val="tx1"/>
                    </a:solidFill>
                    <a:effectLst/>
                    <a:latin typeface="+mn-lt"/>
                    <a:ea typeface="+mn-ea"/>
                    <a:cs typeface="+mn-cs"/>
                  </a:rPr>
                  <a:t> — вес синапса (</a:t>
                </a:r>
                <a:r>
                  <a:rPr lang="ru-RU" sz="1200" i="0" kern="1200">
                    <a:solidFill>
                      <a:schemeClr val="tx1"/>
                    </a:solidFill>
                    <a:effectLst/>
                    <a:latin typeface="+mn-lt"/>
                    <a:ea typeface="+mn-ea"/>
                    <a:cs typeface="+mn-cs"/>
                  </a:rPr>
                  <a:t>𝑖=1,…, 𝑛</a:t>
                </a:r>
                <a:r>
                  <a:rPr lang="ru-RU"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 значение смещения; </a:t>
                </a:r>
                <a:r>
                  <a:rPr lang="en-US" sz="1200" i="1" kern="1200" dirty="0">
                    <a:solidFill>
                      <a:schemeClr val="tx1"/>
                    </a:solidFill>
                    <a:effectLst/>
                    <a:latin typeface="+mn-lt"/>
                    <a:ea typeface="+mn-ea"/>
                    <a:cs typeface="+mn-cs"/>
                  </a:rPr>
                  <a:t>s</a:t>
                </a:r>
                <a:r>
                  <a:rPr lang="ru-RU" sz="1200" kern="1200" dirty="0">
                    <a:solidFill>
                      <a:schemeClr val="tx1"/>
                    </a:solidFill>
                    <a:effectLst/>
                    <a:latin typeface="+mn-lt"/>
                    <a:ea typeface="+mn-ea"/>
                    <a:cs typeface="+mn-cs"/>
                  </a:rPr>
                  <a:t> — результат суммирования; </a:t>
                </a:r>
                <a:r>
                  <a:rPr lang="ru-RU" sz="1200" i="0" kern="1200">
                    <a:solidFill>
                      <a:schemeClr val="tx1"/>
                    </a:solidFill>
                    <a:effectLst/>
                    <a:latin typeface="+mn-lt"/>
                    <a:ea typeface="+mn-ea"/>
                    <a:cs typeface="+mn-cs"/>
                  </a:rPr>
                  <a:t>𝑥_𝑖</a:t>
                </a:r>
                <a:r>
                  <a:rPr lang="ru-RU" sz="1200" kern="1200" dirty="0">
                    <a:solidFill>
                      <a:schemeClr val="tx1"/>
                    </a:solidFill>
                    <a:effectLst/>
                    <a:latin typeface="+mn-lt"/>
                    <a:ea typeface="+mn-ea"/>
                    <a:cs typeface="+mn-cs"/>
                  </a:rPr>
                  <a:t> — компонента входного вектора (входной сигнал) (</a:t>
                </a:r>
                <a:r>
                  <a:rPr lang="ru-RU" sz="1200" i="0" kern="1200">
                    <a:solidFill>
                      <a:schemeClr val="tx1"/>
                    </a:solidFill>
                    <a:effectLst/>
                    <a:latin typeface="+mn-lt"/>
                    <a:ea typeface="+mn-ea"/>
                    <a:cs typeface="+mn-cs"/>
                  </a:rPr>
                  <a:t>𝑖=1,…, 𝑛</a:t>
                </a:r>
                <a:r>
                  <a:rPr lang="ru-RU" sz="1200" kern="1200" dirty="0">
                    <a:solidFill>
                      <a:schemeClr val="tx1"/>
                    </a:solidFill>
                    <a:effectLst/>
                    <a:latin typeface="+mn-lt"/>
                    <a:ea typeface="+mn-ea"/>
                    <a:cs typeface="+mn-cs"/>
                  </a:rPr>
                  <a:t>); </a:t>
                </a:r>
                <a:r>
                  <a:rPr lang="ru-RU" sz="1200" i="1" kern="1200" dirty="0">
                    <a:solidFill>
                      <a:schemeClr val="tx1"/>
                    </a:solidFill>
                    <a:effectLst/>
                    <a:latin typeface="+mn-lt"/>
                    <a:ea typeface="+mn-ea"/>
                    <a:cs typeface="+mn-cs"/>
                  </a:rPr>
                  <a:t>у</a:t>
                </a:r>
                <a:r>
                  <a:rPr lang="ru-RU" sz="1200" kern="1200" dirty="0">
                    <a:solidFill>
                      <a:schemeClr val="tx1"/>
                    </a:solidFill>
                    <a:effectLst/>
                    <a:latin typeface="+mn-lt"/>
                    <a:ea typeface="+mn-ea"/>
                    <a:cs typeface="+mn-cs"/>
                  </a:rPr>
                  <a:t> — выходной сигнал нейрона; </a:t>
                </a:r>
                <a:r>
                  <a:rPr lang="en-US" sz="1200" i="1" kern="1200" dirty="0">
                    <a:solidFill>
                      <a:schemeClr val="tx1"/>
                    </a:solidFill>
                    <a:effectLst/>
                    <a:latin typeface="+mn-lt"/>
                    <a:ea typeface="+mn-ea"/>
                    <a:cs typeface="+mn-cs"/>
                  </a:rPr>
                  <a:t>n</a:t>
                </a:r>
                <a:r>
                  <a:rPr lang="ru-RU" sz="1200" kern="1200" dirty="0">
                    <a:solidFill>
                      <a:schemeClr val="tx1"/>
                    </a:solidFill>
                    <a:effectLst/>
                    <a:latin typeface="+mn-lt"/>
                    <a:ea typeface="+mn-ea"/>
                    <a:cs typeface="+mn-cs"/>
                  </a:rPr>
                  <a:t> — число входов нейрона; </a:t>
                </a:r>
                <a:r>
                  <a:rPr lang="en-US" sz="1200" i="1" kern="1200" dirty="0">
                    <a:solidFill>
                      <a:schemeClr val="tx1"/>
                    </a:solidFill>
                    <a:effectLst/>
                    <a:latin typeface="+mn-lt"/>
                    <a:ea typeface="+mn-ea"/>
                    <a:cs typeface="+mn-cs"/>
                  </a:rPr>
                  <a:t>f</a:t>
                </a:r>
                <a:r>
                  <a:rPr lang="ru-RU" sz="1200" kern="1200" dirty="0">
                    <a:solidFill>
                      <a:schemeClr val="tx1"/>
                    </a:solidFill>
                    <a:effectLst/>
                    <a:latin typeface="+mn-lt"/>
                    <a:ea typeface="+mn-ea"/>
                    <a:cs typeface="+mn-cs"/>
                  </a:rPr>
                  <a:t> — нелинейное преобразование (функция активации или передаточная функция).</a:t>
                </a:r>
                <a:endParaRPr lang="ru-RU" dirty="0"/>
              </a:p>
            </p:txBody>
          </p:sp>
        </mc:Fallback>
      </mc:AlternateContent>
      <p:sp>
        <p:nvSpPr>
          <p:cNvPr id="4" name="Номер слайда 3"/>
          <p:cNvSpPr>
            <a:spLocks noGrp="1"/>
          </p:cNvSpPr>
          <p:nvPr>
            <p:ph type="sldNum" sz="quarter" idx="10"/>
          </p:nvPr>
        </p:nvSpPr>
        <p:spPr/>
        <p:txBody>
          <a:bodyPr/>
          <a:lstStyle/>
          <a:p>
            <a:fld id="{89CD3589-637C-4290-BCF8-903C66CD37D2}" type="slidenum">
              <a:rPr lang="ru-RU" smtClean="0"/>
              <a:t>11</a:t>
            </a:fld>
            <a:endParaRPr lang="ru-RU"/>
          </a:p>
        </p:txBody>
      </p:sp>
    </p:spTree>
    <p:extLst>
      <p:ext uri="{BB962C8B-B14F-4D97-AF65-F5344CB8AC3E}">
        <p14:creationId xmlns:p14="http://schemas.microsoft.com/office/powerpoint/2010/main" val="280526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В общем случае входной сигнал, весовые коэффициенты и значения смещения могут принимать действительные значения. Выход (у) определяется видом функции активации и может быть как действительным, так и целым. Во многих практических задачах входы, веса и смещения могут принимать лишь некоторые фиксированные значения.</a:t>
                </a:r>
              </a:p>
              <a:p>
                <a:r>
                  <a:rPr lang="ru-RU" sz="1200" kern="1200" dirty="0">
                    <a:solidFill>
                      <a:schemeClr val="tx1"/>
                    </a:solidFill>
                    <a:effectLst/>
                    <a:latin typeface="+mn-lt"/>
                    <a:ea typeface="+mn-ea"/>
                    <a:cs typeface="+mn-cs"/>
                  </a:rPr>
                  <a:t>Синаптические связи с положительными весами называют возбуждающими, с отрицательными весами — тормозящими.</a:t>
                </a:r>
              </a:p>
              <a:p>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Таким образом, нейрон полностью описывается своими весами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𝑤</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и передаточной функцией </a:t>
                </a:r>
                <a14:m>
                  <m:oMath xmlns:m="http://schemas.openxmlformats.org/officeDocument/2006/math">
                    <m:r>
                      <a:rPr lang="ru-RU" sz="1200" i="1" kern="1200">
                        <a:solidFill>
                          <a:schemeClr val="tx1"/>
                        </a:solidFill>
                        <a:effectLst/>
                        <a:latin typeface="Cambria Math" panose="02040503050406030204" pitchFamily="18" charset="0"/>
                        <a:ea typeface="+mn-ea"/>
                        <a:cs typeface="+mn-cs"/>
                      </a:rPr>
                      <m:t>𝑓</m:t>
                    </m:r>
                    <m:d>
                      <m:dPr>
                        <m:ctrlPr>
                          <a:rPr lang="ru-RU" sz="1200" i="1" kern="1200">
                            <a:solidFill>
                              <a:schemeClr val="tx1"/>
                            </a:solidFill>
                            <a:effectLst/>
                            <a:latin typeface="Cambria Math" panose="02040503050406030204" pitchFamily="18" charset="0"/>
                            <a:ea typeface="+mn-ea"/>
                            <a:cs typeface="+mn-cs"/>
                          </a:rPr>
                        </m:ctrlPr>
                      </m:dPr>
                      <m:e>
                        <m:r>
                          <a:rPr lang="ru-RU" sz="1200" i="1" kern="1200">
                            <a:solidFill>
                              <a:schemeClr val="tx1"/>
                            </a:solidFill>
                            <a:effectLst/>
                            <a:latin typeface="Cambria Math" panose="02040503050406030204" pitchFamily="18" charset="0"/>
                            <a:ea typeface="+mn-ea"/>
                            <a:cs typeface="+mn-cs"/>
                          </a:rPr>
                          <m:t>𝑠</m:t>
                        </m:r>
                      </m:e>
                    </m:d>
                  </m:oMath>
                </a14:m>
                <a:r>
                  <a:rPr lang="ru-RU" sz="1200" kern="1200" dirty="0">
                    <a:solidFill>
                      <a:schemeClr val="tx1"/>
                    </a:solidFill>
                    <a:effectLst/>
                    <a:latin typeface="+mn-lt"/>
                    <a:ea typeface="+mn-ea"/>
                    <a:cs typeface="+mn-cs"/>
                  </a:rPr>
                  <a:t>. Получив набор чисел (вектор) </a:t>
                </a:r>
                <a14:m>
                  <m:oMath xmlns:m="http://schemas.openxmlformats.org/officeDocument/2006/math">
                    <m:sSub>
                      <m:sSubPr>
                        <m:ctrlPr>
                          <a:rPr lang="ru-RU" sz="1200" i="1" kern="1200">
                            <a:solidFill>
                              <a:schemeClr val="tx1"/>
                            </a:solidFill>
                            <a:effectLst/>
                            <a:latin typeface="Cambria Math" panose="02040503050406030204" pitchFamily="18" charset="0"/>
                            <a:ea typeface="+mn-ea"/>
                            <a:cs typeface="+mn-cs"/>
                          </a:rPr>
                        </m:ctrlPr>
                      </m:sSubPr>
                      <m:e>
                        <m:r>
                          <a:rPr lang="ru-RU" sz="1200" i="1" kern="1200">
                            <a:solidFill>
                              <a:schemeClr val="tx1"/>
                            </a:solidFill>
                            <a:effectLst/>
                            <a:latin typeface="Cambria Math" panose="02040503050406030204" pitchFamily="18" charset="0"/>
                            <a:ea typeface="+mn-ea"/>
                            <a:cs typeface="+mn-cs"/>
                          </a:rPr>
                          <m:t>𝑥</m:t>
                        </m:r>
                      </m:e>
                      <m:sub>
                        <m:r>
                          <a:rPr lang="ru-RU" sz="1200" i="1" kern="1200">
                            <a:solidFill>
                              <a:schemeClr val="tx1"/>
                            </a:solidFill>
                            <a:effectLst/>
                            <a:latin typeface="Cambria Math" panose="02040503050406030204" pitchFamily="18" charset="0"/>
                            <a:ea typeface="+mn-ea"/>
                            <a:cs typeface="+mn-cs"/>
                          </a:rPr>
                          <m:t>𝑖</m:t>
                        </m:r>
                      </m:sub>
                    </m:sSub>
                  </m:oMath>
                </a14:m>
                <a:r>
                  <a:rPr lang="ru-RU" sz="1200" kern="1200" dirty="0">
                    <a:solidFill>
                      <a:schemeClr val="tx1"/>
                    </a:solidFill>
                    <a:effectLst/>
                    <a:latin typeface="+mn-lt"/>
                    <a:ea typeface="+mn-ea"/>
                    <a:cs typeface="+mn-cs"/>
                  </a:rPr>
                  <a:t> в качестве входов, нейрон выдает некоторое число </a:t>
                </a:r>
                <a:r>
                  <a:rPr lang="ru-RU" sz="1200" i="1" kern="1200" dirty="0">
                    <a:solidFill>
                      <a:schemeClr val="tx1"/>
                    </a:solidFill>
                    <a:effectLst/>
                    <a:latin typeface="+mn-lt"/>
                    <a:ea typeface="+mn-ea"/>
                    <a:cs typeface="+mn-cs"/>
                  </a:rPr>
                  <a:t>у</a:t>
                </a:r>
                <a:r>
                  <a:rPr lang="ru-RU" sz="1200" kern="1200" dirty="0">
                    <a:solidFill>
                      <a:schemeClr val="tx1"/>
                    </a:solidFill>
                    <a:effectLst/>
                    <a:latin typeface="+mn-lt"/>
                    <a:ea typeface="+mn-ea"/>
                    <a:cs typeface="+mn-cs"/>
                  </a:rPr>
                  <a:t> на выходе.</a:t>
                </a:r>
              </a:p>
              <a:p>
                <a:r>
                  <a:rPr lang="ru-RU" sz="1200" kern="1200" dirty="0">
                    <a:solidFill>
                      <a:schemeClr val="tx1"/>
                    </a:solidFill>
                    <a:effectLst/>
                    <a:latin typeface="+mn-lt"/>
                    <a:ea typeface="+mn-ea"/>
                    <a:cs typeface="+mn-cs"/>
                  </a:rPr>
                  <a:t>Описанный вычислительный элемент можно считать упрощенной математической моделью биологических нейронов — клеток, из которых состоит нервная система человека и животных.</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Примеры активационных функций представлены в таблице и на графиках.</a:t>
                </a:r>
              </a:p>
              <a:p>
                <a:r>
                  <a:rPr lang="ru-RU" sz="1200" kern="1200" dirty="0">
                    <a:solidFill>
                      <a:schemeClr val="tx1"/>
                    </a:solidFill>
                    <a:effectLst/>
                    <a:latin typeface="+mn-lt"/>
                    <a:ea typeface="+mn-ea"/>
                    <a:cs typeface="+mn-cs"/>
                  </a:rPr>
                  <a:t>Одной из наиболее распространенных является нелинейная функция с насыщением, так называемая логистическая функция или </a:t>
                </a:r>
                <a:r>
                  <a:rPr lang="ru-RU" sz="1200" kern="1200" dirty="0" err="1">
                    <a:solidFill>
                      <a:schemeClr val="tx1"/>
                    </a:solidFill>
                    <a:effectLst/>
                    <a:latin typeface="+mn-lt"/>
                    <a:ea typeface="+mn-ea"/>
                    <a:cs typeface="+mn-cs"/>
                  </a:rPr>
                  <a:t>сигмоид</a:t>
                </a:r>
                <a:r>
                  <a:rPr lang="en-US" sz="1200" kern="1200" dirty="0">
                    <a:solidFill>
                      <a:schemeClr val="tx1"/>
                    </a:solidFill>
                    <a:effectLst/>
                    <a:latin typeface="+mn-lt"/>
                    <a:ea typeface="+mn-ea"/>
                    <a:cs typeface="+mn-cs"/>
                  </a:rPr>
                  <a:t>.</a:t>
                </a:r>
                <a:r>
                  <a:rPr lang="ru-RU" sz="1200" kern="1200" dirty="0">
                    <a:solidFill>
                      <a:schemeClr val="tx1"/>
                    </a:solidFill>
                    <a:effectLst/>
                    <a:latin typeface="+mn-lt"/>
                    <a:ea typeface="+mn-ea"/>
                    <a:cs typeface="+mn-cs"/>
                  </a:rPr>
                  <a:t> </a:t>
                </a:r>
                <a:endParaRPr lang="ru-RU" dirty="0"/>
              </a:p>
            </p:txBody>
          </p:sp>
        </mc:Choice>
        <mc:Fallback xmlns="">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В общем случае входной сигнал, весовые коэффициенты и значения смещения могут принимать действительные значения. Выход (у) определяется видом функции активации и может быть как действительным, так и целым. Во многих практических задачах входы, веса и смещения могут принимать лишь некоторые фиксированные значения.</a:t>
                </a:r>
              </a:p>
              <a:p>
                <a:r>
                  <a:rPr lang="ru-RU" sz="1200" kern="1200" dirty="0">
                    <a:solidFill>
                      <a:schemeClr val="tx1"/>
                    </a:solidFill>
                    <a:effectLst/>
                    <a:latin typeface="+mn-lt"/>
                    <a:ea typeface="+mn-ea"/>
                    <a:cs typeface="+mn-cs"/>
                  </a:rPr>
                  <a:t>Синаптические связи с положительными весами называют возбуждающими, с отрицательными весами — тормозящими.</a:t>
                </a:r>
              </a:p>
              <a:p>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Таким образом, нейрон полностью описывается своими весами </a:t>
                </a:r>
                <a:r>
                  <a:rPr lang="ru-RU" sz="1200" i="0" kern="1200">
                    <a:solidFill>
                      <a:schemeClr val="tx1"/>
                    </a:solidFill>
                    <a:effectLst/>
                    <a:latin typeface="+mn-lt"/>
                    <a:ea typeface="+mn-ea"/>
                    <a:cs typeface="+mn-cs"/>
                  </a:rPr>
                  <a:t>𝑤_𝑖</a:t>
                </a:r>
                <a:r>
                  <a:rPr lang="ru-RU" sz="1200" kern="1200" dirty="0">
                    <a:solidFill>
                      <a:schemeClr val="tx1"/>
                    </a:solidFill>
                    <a:effectLst/>
                    <a:latin typeface="+mn-lt"/>
                    <a:ea typeface="+mn-ea"/>
                    <a:cs typeface="+mn-cs"/>
                  </a:rPr>
                  <a:t>; и передаточной функцией </a:t>
                </a:r>
                <a:r>
                  <a:rPr lang="ru-RU" sz="1200" i="0" kern="1200">
                    <a:solidFill>
                      <a:schemeClr val="tx1"/>
                    </a:solidFill>
                    <a:effectLst/>
                    <a:latin typeface="+mn-lt"/>
                    <a:ea typeface="+mn-ea"/>
                    <a:cs typeface="+mn-cs"/>
                  </a:rPr>
                  <a:t>𝑓(𝑠)</a:t>
                </a:r>
                <a:r>
                  <a:rPr lang="ru-RU" sz="1200" kern="1200" dirty="0">
                    <a:solidFill>
                      <a:schemeClr val="tx1"/>
                    </a:solidFill>
                    <a:effectLst/>
                    <a:latin typeface="+mn-lt"/>
                    <a:ea typeface="+mn-ea"/>
                    <a:cs typeface="+mn-cs"/>
                  </a:rPr>
                  <a:t>. Получив набор чисел (вектор) </a:t>
                </a:r>
                <a:r>
                  <a:rPr lang="ru-RU" sz="1200" i="0" kern="1200">
                    <a:solidFill>
                      <a:schemeClr val="tx1"/>
                    </a:solidFill>
                    <a:effectLst/>
                    <a:latin typeface="+mn-lt"/>
                    <a:ea typeface="+mn-ea"/>
                    <a:cs typeface="+mn-cs"/>
                  </a:rPr>
                  <a:t>𝑥_𝑖</a:t>
                </a:r>
                <a:r>
                  <a:rPr lang="ru-RU" sz="1200" kern="1200" dirty="0">
                    <a:solidFill>
                      <a:schemeClr val="tx1"/>
                    </a:solidFill>
                    <a:effectLst/>
                    <a:latin typeface="+mn-lt"/>
                    <a:ea typeface="+mn-ea"/>
                    <a:cs typeface="+mn-cs"/>
                  </a:rPr>
                  <a:t> в качестве входов, нейрон выдает некоторое число </a:t>
                </a:r>
                <a:r>
                  <a:rPr lang="ru-RU" sz="1200" i="1" kern="1200" dirty="0">
                    <a:solidFill>
                      <a:schemeClr val="tx1"/>
                    </a:solidFill>
                    <a:effectLst/>
                    <a:latin typeface="+mn-lt"/>
                    <a:ea typeface="+mn-ea"/>
                    <a:cs typeface="+mn-cs"/>
                  </a:rPr>
                  <a:t>у</a:t>
                </a:r>
                <a:r>
                  <a:rPr lang="ru-RU" sz="1200" kern="1200" dirty="0">
                    <a:solidFill>
                      <a:schemeClr val="tx1"/>
                    </a:solidFill>
                    <a:effectLst/>
                    <a:latin typeface="+mn-lt"/>
                    <a:ea typeface="+mn-ea"/>
                    <a:cs typeface="+mn-cs"/>
                  </a:rPr>
                  <a:t> на выходе.</a:t>
                </a:r>
              </a:p>
              <a:p>
                <a:r>
                  <a:rPr lang="ru-RU" sz="1200" kern="1200" dirty="0">
                    <a:solidFill>
                      <a:schemeClr val="tx1"/>
                    </a:solidFill>
                    <a:effectLst/>
                    <a:latin typeface="+mn-lt"/>
                    <a:ea typeface="+mn-ea"/>
                    <a:cs typeface="+mn-cs"/>
                  </a:rPr>
                  <a:t>Описанный вычислительный элемент можно считать упрощенной математической моделью биологических нейронов — клеток, из которых состоит нервная система человека и животных.</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Примеры активационных функций представлены в таблице и на графиках.</a:t>
                </a:r>
              </a:p>
              <a:p>
                <a:r>
                  <a:rPr lang="ru-RU" sz="1200" kern="1200" dirty="0">
                    <a:solidFill>
                      <a:schemeClr val="tx1"/>
                    </a:solidFill>
                    <a:effectLst/>
                    <a:latin typeface="+mn-lt"/>
                    <a:ea typeface="+mn-ea"/>
                    <a:cs typeface="+mn-cs"/>
                  </a:rPr>
                  <a:t>Одной из наиболее распространенных является нелинейная функция с насыщением, так называемая логистическая функция или </a:t>
                </a:r>
                <a:r>
                  <a:rPr lang="ru-RU" sz="1200" kern="1200" dirty="0" err="1">
                    <a:solidFill>
                      <a:schemeClr val="tx1"/>
                    </a:solidFill>
                    <a:effectLst/>
                    <a:latin typeface="+mn-lt"/>
                    <a:ea typeface="+mn-ea"/>
                    <a:cs typeface="+mn-cs"/>
                  </a:rPr>
                  <a:t>сигмоид</a:t>
                </a:r>
                <a:r>
                  <a:rPr lang="ru-RU" sz="1200" kern="1200" dirty="0">
                    <a:solidFill>
                      <a:schemeClr val="tx1"/>
                    </a:solidFill>
                    <a:effectLst/>
                    <a:latin typeface="+mn-lt"/>
                    <a:ea typeface="+mn-ea"/>
                    <a:cs typeface="+mn-cs"/>
                  </a:rPr>
                  <a:t> </a:t>
                </a:r>
                <a:endParaRPr lang="ru-RU" dirty="0"/>
              </a:p>
            </p:txBody>
          </p:sp>
        </mc:Fallback>
      </mc:AlternateContent>
      <p:sp>
        <p:nvSpPr>
          <p:cNvPr id="4" name="Номер слайда 3"/>
          <p:cNvSpPr>
            <a:spLocks noGrp="1"/>
          </p:cNvSpPr>
          <p:nvPr>
            <p:ph type="sldNum" sz="quarter" idx="10"/>
          </p:nvPr>
        </p:nvSpPr>
        <p:spPr/>
        <p:txBody>
          <a:bodyPr/>
          <a:lstStyle/>
          <a:p>
            <a:fld id="{89CD3589-637C-4290-BCF8-903C66CD37D2}" type="slidenum">
              <a:rPr lang="ru-RU" smtClean="0"/>
              <a:t>12</a:t>
            </a:fld>
            <a:endParaRPr lang="ru-RU"/>
          </a:p>
        </p:txBody>
      </p:sp>
    </p:spTree>
    <p:extLst>
      <p:ext uri="{BB962C8B-B14F-4D97-AF65-F5344CB8AC3E}">
        <p14:creationId xmlns:p14="http://schemas.microsoft.com/office/powerpoint/2010/main" val="227349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200" kern="1200" dirty="0">
                <a:solidFill>
                  <a:schemeClr val="tx1"/>
                </a:solidFill>
                <a:effectLst/>
                <a:latin typeface="+mn-lt"/>
                <a:ea typeface="+mn-ea"/>
                <a:cs typeface="+mn-cs"/>
              </a:rPr>
              <a:t>Поскольку информационные ресурсы и вычислительные возможности отдельного нейрона ограничены, поэтому нейронная сеть чаще всего должна состоять из большого числа нейронов и может функционировать только как единое целое. </a:t>
            </a:r>
            <a:endParaRPr lang="ru-RU" sz="1800" b="1" dirty="0">
              <a:effectLst/>
              <a:latin typeface="Times New Roman" panose="02020603050405020304" pitchFamily="18" charset="0"/>
              <a:ea typeface="Times New Roman" panose="02020603050405020304" pitchFamily="18" charset="0"/>
            </a:endParaRPr>
          </a:p>
          <a:p>
            <a:pPr algn="just" fontAlgn="base">
              <a:lnSpc>
                <a:spcPct val="150000"/>
              </a:lnSpc>
            </a:pPr>
            <a:endParaRPr lang="ru-RU" sz="1800" b="1"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800" b="1" dirty="0">
                <a:effectLst/>
                <a:latin typeface="Times New Roman" panose="02020603050405020304" pitchFamily="18" charset="0"/>
                <a:ea typeface="Times New Roman" panose="02020603050405020304" pitchFamily="18" charset="0"/>
              </a:rPr>
              <a:t>Нейронные сети</a:t>
            </a:r>
            <a:r>
              <a:rPr lang="ru-RU" sz="1800" dirty="0">
                <a:effectLst/>
                <a:latin typeface="Times New Roman" panose="02020603050405020304" pitchFamily="18" charset="0"/>
                <a:ea typeface="Times New Roman" panose="02020603050405020304" pitchFamily="18" charset="0"/>
              </a:rPr>
              <a:t> (</a:t>
            </a:r>
            <a:r>
              <a:rPr lang="ru-RU" sz="1800" dirty="0" err="1">
                <a:effectLst/>
                <a:latin typeface="Times New Roman" panose="02020603050405020304" pitchFamily="18" charset="0"/>
                <a:ea typeface="Times New Roman" panose="02020603050405020304" pitchFamily="18" charset="0"/>
              </a:rPr>
              <a:t>neural</a:t>
            </a:r>
            <a:r>
              <a:rPr lang="ru-RU" sz="1800" dirty="0">
                <a:effectLst/>
                <a:latin typeface="Times New Roman" panose="02020603050405020304" pitchFamily="18" charset="0"/>
                <a:ea typeface="Times New Roman" panose="02020603050405020304" pitchFamily="18" charset="0"/>
              </a:rPr>
              <a:t> </a:t>
            </a:r>
            <a:r>
              <a:rPr lang="ru-RU" sz="1800" dirty="0" err="1">
                <a:effectLst/>
                <a:latin typeface="Times New Roman" panose="02020603050405020304" pitchFamily="18" charset="0"/>
                <a:ea typeface="Times New Roman" panose="02020603050405020304" pitchFamily="18" charset="0"/>
              </a:rPr>
              <a:t>networks</a:t>
            </a:r>
            <a:r>
              <a:rPr lang="ru-RU" sz="1800" dirty="0">
                <a:effectLst/>
                <a:latin typeface="Times New Roman" panose="02020603050405020304" pitchFamily="18" charset="0"/>
                <a:ea typeface="Times New Roman" panose="02020603050405020304" pitchFamily="18" charset="0"/>
              </a:rPr>
              <a:t>) легли в основу метода автоматического распознавания изображений, и его дальнейшее развитие показывает даже превосходство над людьми по части скорости и точности. </a:t>
            </a:r>
          </a:p>
          <a:p>
            <a:pPr algn="just" fontAlgn="base">
              <a:lnSpc>
                <a:spcPct val="150000"/>
              </a:lnSpc>
            </a:pPr>
            <a:endParaRPr lang="ru-RU" sz="1800"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200" kern="1200" dirty="0">
                <a:solidFill>
                  <a:schemeClr val="tx1"/>
                </a:solidFill>
                <a:effectLst/>
                <a:latin typeface="+mn-lt"/>
                <a:ea typeface="+mn-ea"/>
                <a:cs typeface="+mn-cs"/>
              </a:rPr>
              <a:t>Автоматическое распознавание изображений применяют во множестве областей, включая видеонаблюдение</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беспилотные транспортные средства</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распознания рукописного ввода</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приложениях для смартфонов. </a:t>
            </a:r>
          </a:p>
          <a:p>
            <a:pPr algn="just" fontAlgn="base">
              <a:lnSpc>
                <a:spcPct val="150000"/>
              </a:lnSpc>
            </a:pPr>
            <a:endParaRPr lang="ru-RU" sz="1200" kern="1200" dirty="0">
              <a:solidFill>
                <a:schemeClr val="tx1"/>
              </a:solidFill>
              <a:effectLst/>
              <a:latin typeface="+mn-lt"/>
              <a:ea typeface="+mn-ea"/>
              <a:cs typeface="+mn-cs"/>
            </a:endParaRPr>
          </a:p>
          <a:p>
            <a:pPr algn="just" fontAlgn="base">
              <a:lnSpc>
                <a:spcPct val="150000"/>
              </a:lnSpc>
            </a:pPr>
            <a:r>
              <a:rPr lang="ru-RU" sz="1200" kern="1200" dirty="0">
                <a:solidFill>
                  <a:schemeClr val="tx1"/>
                </a:solidFill>
                <a:effectLst/>
                <a:latin typeface="+mn-lt"/>
                <a:ea typeface="+mn-ea"/>
                <a:cs typeface="+mn-cs"/>
              </a:rPr>
              <a:t>Как же происходит обучение нейронных сетей?</a:t>
            </a:r>
            <a:endParaRPr lang="ru-RU" sz="1800" dirty="0">
              <a:effectLst/>
              <a:latin typeface="Times New Roman" panose="02020603050405020304" pitchFamily="18" charset="0"/>
              <a:ea typeface="Times New Roman" panose="02020603050405020304" pitchFamily="18" charset="0"/>
            </a:endParaRPr>
          </a:p>
          <a:p>
            <a:pPr algn="just" fontAlgn="base">
              <a:lnSpc>
                <a:spcPct val="150000"/>
              </a:lnSpc>
            </a:pPr>
            <a:endParaRPr lang="en-US" sz="1800"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Перед вами рукописные цифры из базы данных MNIST</a:t>
            </a:r>
            <a:r>
              <a:rPr lang="en-US" sz="1800" dirty="0">
                <a:effectLst/>
                <a:latin typeface="Times New Roman" panose="02020603050405020304" pitchFamily="18" charset="0"/>
                <a:ea typeface="Times New Roman" panose="02020603050405020304" pitchFamily="18" charset="0"/>
              </a:rPr>
              <a:t> (</a:t>
            </a:r>
            <a:r>
              <a:rPr lang="ru-RU" sz="1200" b="0" i="0" kern="1200" dirty="0">
                <a:solidFill>
                  <a:schemeClr val="tx1"/>
                </a:solidFill>
                <a:effectLst/>
                <a:latin typeface="+mn-lt"/>
                <a:ea typeface="+mn-ea"/>
                <a:cs typeface="+mn-cs"/>
              </a:rPr>
              <a:t>объёмная база данных образцов рукописного написания цифр</a:t>
            </a:r>
            <a:r>
              <a:rPr lang="en-US" sz="1200" b="0" i="0" kern="1200" dirty="0">
                <a:solidFill>
                  <a:schemeClr val="tx1"/>
                </a:solidFill>
                <a:effectLst/>
                <a:latin typeface="+mn-lt"/>
                <a:ea typeface="+mn-ea"/>
                <a:cs typeface="+mn-cs"/>
              </a:rPr>
              <a:t>)</a:t>
            </a:r>
            <a:r>
              <a:rPr lang="ru-RU" sz="1800" dirty="0">
                <a:effectLst/>
                <a:latin typeface="Times New Roman" panose="02020603050405020304" pitchFamily="18" charset="0"/>
                <a:ea typeface="Times New Roman" panose="02020603050405020304" pitchFamily="18" charset="0"/>
              </a:rPr>
              <a:t>, предоставляемой американским Национальным институтом стандартов и технологий. </a:t>
            </a:r>
          </a:p>
          <a:p>
            <a:endParaRPr lang="ru-RU" sz="1800" dirty="0">
              <a:effectLst/>
              <a:latin typeface="Times New Roman" panose="02020603050405020304" pitchFamily="18" charset="0"/>
              <a:ea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Чтобы компьютер мог работать с изображениями, их прежде всего нужно представить в виде пикселов. </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13</a:t>
            </a:fld>
            <a:endParaRPr lang="ru-RU"/>
          </a:p>
        </p:txBody>
      </p:sp>
    </p:spTree>
    <p:extLst>
      <p:ext uri="{BB962C8B-B14F-4D97-AF65-F5344CB8AC3E}">
        <p14:creationId xmlns:p14="http://schemas.microsoft.com/office/powerpoint/2010/main" val="3664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effectLst/>
                <a:latin typeface="Times New Roman" panose="02020603050405020304" pitchFamily="18" charset="0"/>
                <a:ea typeface="Times New Roman" panose="02020603050405020304" pitchFamily="18" charset="0"/>
              </a:rPr>
              <a:t>Черным пикселам присваивается значение 0, а белым — 1. Если изображение цветное, можно было бы работать со значениями цветовой модели RGB (красный, зеленый, синий).</a:t>
            </a:r>
            <a:endParaRPr lang="en-US" sz="1200" dirty="0">
              <a:effectLst/>
              <a:latin typeface="Times New Roman" panose="02020603050405020304" pitchFamily="18" charset="0"/>
              <a:ea typeface="Times New Roman" panose="02020603050405020304" pitchFamily="18" charset="0"/>
            </a:endParaRPr>
          </a:p>
          <a:p>
            <a:endParaRPr lang="en-US" sz="1200" dirty="0">
              <a:effectLst/>
              <a:latin typeface="Times New Roman" panose="02020603050405020304" pitchFamily="18" charset="0"/>
            </a:endParaRPr>
          </a:p>
          <a:p>
            <a:r>
              <a:rPr lang="ru-RU" sz="1200" dirty="0">
                <a:effectLst/>
                <a:latin typeface="Times New Roman" panose="02020603050405020304" pitchFamily="18" charset="0"/>
                <a:ea typeface="Times New Roman" panose="02020603050405020304" pitchFamily="18" charset="0"/>
              </a:rPr>
              <a:t>После того как изображение выражено количественно, значения могут быть переданы нейронной сети. </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14</a:t>
            </a:fld>
            <a:endParaRPr lang="ru-RU"/>
          </a:p>
        </p:txBody>
      </p:sp>
    </p:spTree>
    <p:extLst>
      <p:ext uri="{BB962C8B-B14F-4D97-AF65-F5344CB8AC3E}">
        <p14:creationId xmlns:p14="http://schemas.microsoft.com/office/powerpoint/2010/main" val="1634843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Мы загрузили в нее 10 000 рукописных цифр вместе с данными о цифрах, которым эти изображения соответствуют. После того как нейронная сеть научилась связывать изображения цифр с ними самими, мы проверили, сможет ли она распознать 1000 новых изображений рукописных цифр.</a:t>
            </a:r>
          </a:p>
          <a:p>
            <a:r>
              <a:rPr lang="ru-RU" sz="1800" dirty="0">
                <a:effectLst/>
                <a:latin typeface="Times New Roman" panose="02020603050405020304" pitchFamily="18" charset="0"/>
                <a:ea typeface="Times New Roman" panose="02020603050405020304" pitchFamily="18" charset="0"/>
              </a:rPr>
              <a:t>Из 1000 рукописных цифр нейронная сеть правильно определила 922, то есть отработала с точностью 92,2 %. </a:t>
            </a:r>
          </a:p>
          <a:p>
            <a:endParaRPr lang="ru-RU" sz="1800" dirty="0">
              <a:effectLst/>
              <a:latin typeface="Times New Roman" panose="02020603050405020304" pitchFamily="18" charset="0"/>
              <a:ea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Из таблицы видно, что рукописные ноль и единица почти всегда определяются верно, в то время как сложнее всего было распознать пятерку. Ознакомимся подробнее с неверно распознанными цифрами.</a:t>
            </a:r>
          </a:p>
          <a:p>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15</a:t>
            </a:fld>
            <a:endParaRPr lang="ru-RU"/>
          </a:p>
        </p:txBody>
      </p:sp>
    </p:spTree>
    <p:extLst>
      <p:ext uri="{BB962C8B-B14F-4D97-AF65-F5344CB8AC3E}">
        <p14:creationId xmlns:p14="http://schemas.microsoft.com/office/powerpoint/2010/main" val="68189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Примерно в 8 % случаев двойка ошибочно распознавалась как семерка или восьмерка. В то время как человеческий глаз легко опознает цифры с этого слайда, нейронная сеть может быть сбита с толку такими явлениями, как хвостик у двойки. Интересно отметить, что в 10 % случаев нейронная сеть путала тройку с пятеркой.</a:t>
            </a:r>
          </a:p>
          <a:p>
            <a:r>
              <a:rPr lang="ru-RU" sz="1800" dirty="0">
                <a:effectLst/>
                <a:latin typeface="Times New Roman" panose="02020603050405020304" pitchFamily="18" charset="0"/>
                <a:ea typeface="Times New Roman" panose="02020603050405020304" pitchFamily="18" charset="0"/>
              </a:rPr>
              <a:t>Несмотря на все эти ошибки, нейронная сеть работает куда быстрее человека, достигая при этом достаточно высокой точности.</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16</a:t>
            </a:fld>
            <a:endParaRPr lang="ru-RU"/>
          </a:p>
        </p:txBody>
      </p:sp>
    </p:spTree>
    <p:extLst>
      <p:ext uri="{BB962C8B-B14F-4D97-AF65-F5344CB8AC3E}">
        <p14:creationId xmlns:p14="http://schemas.microsoft.com/office/powerpoint/2010/main" val="13679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При распознании рукописных цифр нейронная сеть использует несколько слоев нейронов, чтобы строить прогноз на основании вводимых изображений.</a:t>
            </a:r>
          </a:p>
          <a:p>
            <a:pPr algn="just" fontAlgn="base"/>
            <a:r>
              <a:rPr lang="ru-RU" sz="1800" dirty="0">
                <a:effectLst/>
                <a:latin typeface="Times New Roman" panose="02020603050405020304" pitchFamily="18" charset="0"/>
                <a:ea typeface="Times New Roman" panose="02020603050405020304" pitchFamily="18" charset="0"/>
              </a:rPr>
              <a:t>Пример нейронной сети: разные входные данные с одними выходными. Активные нейроны выделены темным цветом.</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На слайде показана нейронная сеть, которая, получив различные изображения рукописной шестерки, использует различные нейронные пути для получения одного и того же результата. Хотя каждая комбинация активных нейронов ведет лишь к одному результату, каждый из них может быть достигнут различными комбинациями.</a:t>
            </a:r>
          </a:p>
        </p:txBody>
      </p:sp>
      <p:sp>
        <p:nvSpPr>
          <p:cNvPr id="4" name="Номер слайда 3"/>
          <p:cNvSpPr>
            <a:spLocks noGrp="1"/>
          </p:cNvSpPr>
          <p:nvPr>
            <p:ph type="sldNum" sz="quarter" idx="5"/>
          </p:nvPr>
        </p:nvSpPr>
        <p:spPr/>
        <p:txBody>
          <a:bodyPr/>
          <a:lstStyle/>
          <a:p>
            <a:fld id="{89CD3589-637C-4290-BCF8-903C66CD37D2}" type="slidenum">
              <a:rPr lang="ru-RU" smtClean="0"/>
              <a:t>17</a:t>
            </a:fld>
            <a:endParaRPr lang="ru-RU"/>
          </a:p>
        </p:txBody>
      </p:sp>
    </p:spTree>
    <p:extLst>
      <p:ext uri="{BB962C8B-B14F-4D97-AF65-F5344CB8AC3E}">
        <p14:creationId xmlns:p14="http://schemas.microsoft.com/office/powerpoint/2010/main" val="59180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200" dirty="0">
                <a:effectLst/>
                <a:latin typeface="Times New Roman" panose="02020603050405020304" pitchFamily="18" charset="0"/>
                <a:ea typeface="Times New Roman" panose="02020603050405020304" pitchFamily="18" charset="0"/>
              </a:rPr>
              <a:t>Типичная нейронная сеть состоит из следующих компонентов.</a:t>
            </a:r>
          </a:p>
          <a:p>
            <a:pPr marL="342900" lvl="0" indent="-342900" algn="just" fontAlgn="base">
              <a:lnSpc>
                <a:spcPct val="150000"/>
              </a:lnSpc>
              <a:buFont typeface="Courier New" panose="02070309020205020404" pitchFamily="49" charset="0"/>
              <a:buChar char="o"/>
            </a:pPr>
            <a:r>
              <a:rPr lang="ru-RU" sz="1200" b="1" dirty="0">
                <a:effectLst/>
                <a:latin typeface="Times New Roman" panose="02020603050405020304" pitchFamily="18" charset="0"/>
                <a:ea typeface="Times New Roman" panose="02020603050405020304" pitchFamily="18" charset="0"/>
              </a:rPr>
              <a:t>Входной слой</a:t>
            </a:r>
            <a:r>
              <a:rPr lang="ru-RU" sz="1200" dirty="0">
                <a:effectLst/>
                <a:latin typeface="Times New Roman" panose="02020603050405020304" pitchFamily="18" charset="0"/>
                <a:ea typeface="Times New Roman" panose="02020603050405020304" pitchFamily="18" charset="0"/>
              </a:rPr>
              <a:t>. Этот слой обрабатывает каждый пиксел входящего изображения. Поэтому обычно число нейронов в нем совпадает с числом пикселов изображения. </a:t>
            </a:r>
          </a:p>
          <a:p>
            <a:pPr marL="342900" lvl="0" indent="-342900" algn="just" fontAlgn="base">
              <a:lnSpc>
                <a:spcPct val="150000"/>
              </a:lnSpc>
              <a:buFont typeface="Courier New" panose="02070309020205020404" pitchFamily="49" charset="0"/>
              <a:buChar char="o"/>
            </a:pPr>
            <a:r>
              <a:rPr lang="ru-RU" sz="1200" dirty="0">
                <a:effectLst/>
                <a:latin typeface="Times New Roman" panose="02020603050405020304" pitchFamily="18" charset="0"/>
                <a:ea typeface="Times New Roman" panose="02020603050405020304" pitchFamily="18" charset="0"/>
              </a:rPr>
              <a:t>Для улучшения прогнозирования может быть использован и </a:t>
            </a:r>
            <a:r>
              <a:rPr lang="ru-RU" sz="1200" b="1" dirty="0" err="1">
                <a:effectLst/>
                <a:latin typeface="Times New Roman" panose="02020603050405020304" pitchFamily="18" charset="0"/>
                <a:ea typeface="Times New Roman" panose="02020603050405020304" pitchFamily="18" charset="0"/>
              </a:rPr>
              <a:t>сверточный</a:t>
            </a:r>
            <a:r>
              <a:rPr lang="ru-RU" sz="1200" b="1" dirty="0">
                <a:effectLst/>
                <a:latin typeface="Times New Roman" panose="02020603050405020304" pitchFamily="18" charset="0"/>
                <a:ea typeface="Times New Roman" panose="02020603050405020304" pitchFamily="18" charset="0"/>
              </a:rPr>
              <a:t> слой</a:t>
            </a:r>
            <a:r>
              <a:rPr lang="ru-RU" sz="1200" dirty="0">
                <a:effectLst/>
                <a:latin typeface="Times New Roman" panose="02020603050405020304" pitchFamily="18" charset="0"/>
                <a:ea typeface="Times New Roman" panose="02020603050405020304" pitchFamily="18" charset="0"/>
              </a:rPr>
              <a:t>. Вместо обработки отдельных пикселов этот слой обнаруживает различные признаки, ориентируясь на комбинации пикселов, такие как присутствие круга или верхнего хвостика у цифры 6. Поскольку такой способ анализа зависит только от присутствия признаков, а не от их расположения, нейронная сеть сможет распознать цифру, даже если ее ключевые признаки будут смещены от центра. Эта способность называется трансляционной инвариантностью (</a:t>
            </a:r>
            <a:r>
              <a:rPr lang="ru-RU" sz="1200" dirty="0" err="1">
                <a:effectLst/>
                <a:latin typeface="Times New Roman" panose="02020603050405020304" pitchFamily="18" charset="0"/>
                <a:ea typeface="Times New Roman" panose="02020603050405020304" pitchFamily="18" charset="0"/>
              </a:rPr>
              <a:t>translational</a:t>
            </a:r>
            <a:r>
              <a:rPr lang="ru-RU" sz="1200" dirty="0">
                <a:effectLst/>
                <a:latin typeface="Times New Roman" panose="02020603050405020304" pitchFamily="18" charset="0"/>
                <a:ea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rPr>
              <a:t>invariance</a:t>
            </a:r>
            <a:r>
              <a:rPr lang="ru-RU" sz="1200" dirty="0">
                <a:effectLst/>
                <a:latin typeface="Times New Roman" panose="02020603050405020304" pitchFamily="18" charset="0"/>
                <a:ea typeface="Times New Roman" panose="02020603050405020304" pitchFamily="18" charset="0"/>
              </a:rPr>
              <a:t>).</a:t>
            </a:r>
          </a:p>
          <a:p>
            <a:pPr marL="342900" lvl="0" indent="-342900" algn="just" fontAlgn="base">
              <a:lnSpc>
                <a:spcPct val="150000"/>
              </a:lnSpc>
              <a:buFont typeface="Courier New" panose="02070309020205020404" pitchFamily="49" charset="0"/>
              <a:buChar char="o"/>
            </a:pPr>
            <a:r>
              <a:rPr lang="ru-RU" sz="1200" b="1" dirty="0">
                <a:effectLst/>
                <a:latin typeface="Times New Roman" panose="02020603050405020304" pitchFamily="18" charset="0"/>
                <a:ea typeface="Times New Roman" panose="02020603050405020304" pitchFamily="18" charset="0"/>
              </a:rPr>
              <a:t>Скрытые слои</a:t>
            </a:r>
            <a:r>
              <a:rPr lang="ru-RU" sz="1200" dirty="0">
                <a:effectLst/>
                <a:latin typeface="Times New Roman" panose="02020603050405020304" pitchFamily="18" charset="0"/>
                <a:ea typeface="Times New Roman" panose="02020603050405020304" pitchFamily="18" charset="0"/>
              </a:rPr>
              <a:t>. После того как пикселы переданы нейронной сети, они претерпевают различные преобразования с целью усиления их похожести на изображении, уже встреченном ранее, благодаря чему их цифровое значение известно. Хотя задействование большего числа преобразований может привести к предельно высокой точности, оно дается ценой значительного увеличения времени обработки. Как правило, достаточно нескольких слоев. В каждом слое количество нейронов должно быть пропорционально количеству пикселов на изображении. В нашем примере из предыдущего раздела использовался один скрытый слой с 500 нейронами.</a:t>
            </a:r>
          </a:p>
          <a:p>
            <a:pPr marL="342900" lvl="0" indent="-342900" algn="just" fontAlgn="base">
              <a:lnSpc>
                <a:spcPct val="150000"/>
              </a:lnSpc>
              <a:buFont typeface="Courier New" panose="02070309020205020404" pitchFamily="49" charset="0"/>
              <a:buChar char="o"/>
            </a:pPr>
            <a:r>
              <a:rPr lang="ru-RU" sz="1200" b="1" dirty="0">
                <a:effectLst/>
                <a:latin typeface="Times New Roman" panose="02020603050405020304" pitchFamily="18" charset="0"/>
                <a:ea typeface="Times New Roman" panose="02020603050405020304" pitchFamily="18" charset="0"/>
              </a:rPr>
              <a:t>Выходной слой</a:t>
            </a:r>
            <a:r>
              <a:rPr lang="ru-RU" sz="1200" dirty="0">
                <a:effectLst/>
                <a:latin typeface="Times New Roman" panose="02020603050405020304" pitchFamily="18" charset="0"/>
                <a:ea typeface="Times New Roman" panose="02020603050405020304" pitchFamily="18" charset="0"/>
              </a:rPr>
              <a:t>. Итоговый прогноз попадает в этот слой, который может состоять либо только из одного нейрона, либо из стольких нейронов, сколько существует возможных выходов.</a:t>
            </a:r>
          </a:p>
          <a:p>
            <a:pPr marL="342900" lvl="0" indent="-342900" algn="just" fontAlgn="base">
              <a:lnSpc>
                <a:spcPct val="150000"/>
              </a:lnSpc>
              <a:buFont typeface="Courier New" panose="02070309020205020404" pitchFamily="49" charset="0"/>
              <a:buChar char="o"/>
            </a:pPr>
            <a:r>
              <a:rPr lang="ru-RU" sz="1200" b="1" dirty="0">
                <a:effectLst/>
                <a:latin typeface="Times New Roman" panose="02020603050405020304" pitchFamily="18" charset="0"/>
                <a:ea typeface="Times New Roman" panose="02020603050405020304" pitchFamily="18" charset="0"/>
              </a:rPr>
              <a:t>Слой потерь</a:t>
            </a:r>
            <a:r>
              <a:rPr lang="ru-RU" sz="1200" dirty="0">
                <a:effectLst/>
                <a:latin typeface="Times New Roman" panose="02020603050405020304" pitchFamily="18" charset="0"/>
                <a:ea typeface="Times New Roman" panose="02020603050405020304" pitchFamily="18" charset="0"/>
              </a:rPr>
              <a:t>. Хотя он и не показан на слайде, слой потерь будет присутствовать в нейронной сети во время обучения. Этот слой, обычно размещаемый последним, дает обратную связь о том, были ли входные данные распознаны верно, и если нет, то о степени погрешности.</a:t>
            </a:r>
          </a:p>
          <a:p>
            <a:pPr algn="just" fontAlgn="base">
              <a:lnSpc>
                <a:spcPct val="150000"/>
              </a:lnSpc>
            </a:pPr>
            <a:r>
              <a:rPr lang="ru-RU" sz="1200" dirty="0">
                <a:effectLst/>
                <a:latin typeface="Times New Roman" panose="02020603050405020304" pitchFamily="18" charset="0"/>
                <a:ea typeface="Times New Roman" panose="02020603050405020304" pitchFamily="18" charset="0"/>
              </a:rPr>
              <a:t>Для обучения нейронной сети слой потерь жизненно важен. Если сделан верный прогноз, то слой потерь подкрепляет приведший к нему путь активации. А если предсказание неправильно, то ошибка возвращается обратно, чтобы нейроны могли перенастроить свои критерии активации для снижения вероятности заблуждения. Этот процесс называется методом обратного распространения ошибки (</a:t>
            </a:r>
            <a:r>
              <a:rPr lang="ru-RU" sz="1200" dirty="0" err="1">
                <a:effectLst/>
                <a:latin typeface="Times New Roman" panose="02020603050405020304" pitchFamily="18" charset="0"/>
                <a:ea typeface="Times New Roman" panose="02020603050405020304" pitchFamily="18" charset="0"/>
              </a:rPr>
              <a:t>backpropagation</a:t>
            </a:r>
            <a:r>
              <a:rPr lang="ru-RU" sz="1200" dirty="0">
                <a:effectLst/>
                <a:latin typeface="Times New Roman" panose="02020603050405020304" pitchFamily="18" charset="0"/>
                <a:ea typeface="Times New Roman" panose="02020603050405020304" pitchFamily="18" charset="0"/>
              </a:rPr>
              <a:t>).</a:t>
            </a:r>
          </a:p>
          <a:p>
            <a:r>
              <a:rPr lang="ru-RU" sz="1200" dirty="0">
                <a:effectLst/>
                <a:latin typeface="Times New Roman" panose="02020603050405020304" pitchFamily="18" charset="0"/>
                <a:ea typeface="Times New Roman" panose="02020603050405020304" pitchFamily="18" charset="0"/>
              </a:rPr>
              <a:t>Путем такого итеративного процесса обучения нейронная сеть учится связывать входные сигналы с правильными выходными данными, а сами эти ассоциации в дальнейшем становятся правилами активации для каждого нейрона. Таким образом, чтобы увеличить точность нейронной сети, нужно настроить компоненты, управляющие правилами активации.</a:t>
            </a:r>
            <a:endParaRPr lang="ru-RU" dirty="0"/>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Предположим, что значения всех весовых коэффициентов сети уже заданы, т.е. процесс обучения завершен.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Начнем наш анализ с момента постановки перед сетью новой задачи. В этот момент на все входы сети подается новая комбинация входных сигналов.</a:t>
            </a:r>
          </a:p>
          <a:p>
            <a:r>
              <a:rPr lang="ru-RU" sz="1200" kern="1200" dirty="0">
                <a:solidFill>
                  <a:schemeClr val="tx1"/>
                </a:solidFill>
                <a:effectLst/>
                <a:latin typeface="+mn-lt"/>
                <a:ea typeface="+mn-ea"/>
                <a:cs typeface="+mn-cs"/>
              </a:rPr>
              <a:t>На рисунке слева эти сигналы обозначены серыми точками, размещенными в соответствующих местах на схеме сети. Входные сигналы попадают на нейроны </a:t>
            </a:r>
            <a:r>
              <a:rPr lang="ru-RU" sz="1200" b="1" kern="1200" dirty="0">
                <a:solidFill>
                  <a:schemeClr val="tx1"/>
                </a:solidFill>
                <a:effectLst/>
                <a:latin typeface="+mn-lt"/>
                <a:ea typeface="+mn-ea"/>
                <a:cs typeface="+mn-cs"/>
              </a:rPr>
              <a:t>входного слоя</a:t>
            </a:r>
            <a:r>
              <a:rPr lang="ru-RU" sz="1200" kern="1200" dirty="0">
                <a:solidFill>
                  <a:schemeClr val="tx1"/>
                </a:solidFill>
                <a:effectLst/>
                <a:latin typeface="+mn-lt"/>
                <a:ea typeface="+mn-ea"/>
                <a:cs typeface="+mn-cs"/>
              </a:rPr>
              <a:t>, которые обозначены треугольниками. Как правило,</a:t>
            </a:r>
            <a:r>
              <a:rPr lang="ru-RU" sz="1200" kern="1200" baseline="0" dirty="0">
                <a:solidFill>
                  <a:schemeClr val="tx1"/>
                </a:solidFill>
                <a:effectLst/>
                <a:latin typeface="+mn-lt"/>
                <a:ea typeface="+mn-ea"/>
                <a:cs typeface="+mn-cs"/>
              </a:rPr>
              <a:t> нейроны входного слоя </a:t>
            </a:r>
            <a:r>
              <a:rPr lang="ru-RU" sz="1200" kern="1200" dirty="0">
                <a:solidFill>
                  <a:schemeClr val="tx1"/>
                </a:solidFill>
                <a:effectLst/>
                <a:latin typeface="+mn-lt"/>
                <a:ea typeface="+mn-ea"/>
                <a:cs typeface="+mn-cs"/>
              </a:rPr>
              <a:t>не обрабатывают входные</a:t>
            </a:r>
            <a:r>
              <a:rPr lang="ru-RU" sz="1200" kern="1200" baseline="0" dirty="0">
                <a:solidFill>
                  <a:schemeClr val="tx1"/>
                </a:solidFill>
                <a:effectLst/>
                <a:latin typeface="+mn-lt"/>
                <a:ea typeface="+mn-ea"/>
                <a:cs typeface="+mn-cs"/>
              </a:rPr>
              <a:t> сигналы</a:t>
            </a:r>
            <a:r>
              <a:rPr lang="ru-RU" sz="1200" kern="1200" dirty="0">
                <a:solidFill>
                  <a:schemeClr val="tx1"/>
                </a:solidFill>
                <a:effectLst/>
                <a:latin typeface="+mn-lt"/>
                <a:ea typeface="+mn-ea"/>
                <a:cs typeface="+mn-cs"/>
              </a:rPr>
              <a:t>, а только перераспределяют — т.е. рассылают по всем нейронам </a:t>
            </a:r>
            <a:r>
              <a:rPr lang="ru-RU" sz="1200" b="1" kern="1200" dirty="0">
                <a:solidFill>
                  <a:schemeClr val="tx1"/>
                </a:solidFill>
                <a:effectLst/>
                <a:latin typeface="+mn-lt"/>
                <a:ea typeface="+mn-ea"/>
                <a:cs typeface="+mn-cs"/>
              </a:rPr>
              <a:t>скрытого слоя </a:t>
            </a:r>
            <a:r>
              <a:rPr lang="ru-RU" sz="1200" kern="1200" dirty="0">
                <a:solidFill>
                  <a:schemeClr val="tx1"/>
                </a:solidFill>
                <a:effectLst/>
                <a:latin typeface="+mn-lt"/>
                <a:ea typeface="+mn-ea"/>
                <a:cs typeface="+mn-cs"/>
              </a:rPr>
              <a:t>(см.</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рис. справа).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Следующий этап активизация нейронов </a:t>
            </a:r>
            <a:r>
              <a:rPr lang="ru-RU" sz="1200" b="1" kern="1200" dirty="0">
                <a:solidFill>
                  <a:schemeClr val="tx1"/>
                </a:solidFill>
                <a:effectLst/>
                <a:latin typeface="+mn-lt"/>
                <a:ea typeface="+mn-ea"/>
                <a:cs typeface="+mn-cs"/>
              </a:rPr>
              <a:t>скрытого слоя</a:t>
            </a:r>
            <a:r>
              <a:rPr lang="ru-RU" sz="1200" kern="1200" dirty="0">
                <a:solidFill>
                  <a:schemeClr val="tx1"/>
                </a:solidFill>
                <a:effectLst/>
                <a:latin typeface="+mn-lt"/>
                <a:ea typeface="+mn-ea"/>
                <a:cs typeface="+mn-cs"/>
              </a:rPr>
              <a:t>. Эти нейроны, используя свои веса (т.е. задействую накопленную в них информацию), вначале модифицируют входные сигналы, а потом агрегируют их</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18</a:t>
            </a:fld>
            <a:endParaRPr lang="ru-RU"/>
          </a:p>
        </p:txBody>
      </p:sp>
    </p:spTree>
    <p:extLst>
      <p:ext uri="{BB962C8B-B14F-4D97-AF65-F5344CB8AC3E}">
        <p14:creationId xmlns:p14="http://schemas.microsoft.com/office/powerpoint/2010/main" val="362416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200" kern="1200" dirty="0">
                <a:solidFill>
                  <a:schemeClr val="tx1"/>
                </a:solidFill>
                <a:effectLst/>
                <a:latin typeface="+mn-lt"/>
                <a:ea typeface="+mn-ea"/>
                <a:cs typeface="+mn-cs"/>
              </a:rPr>
              <a:t>Эти нейроны </a:t>
            </a:r>
            <a:r>
              <a:rPr lang="ru-RU" sz="1200" b="1" kern="1200" dirty="0">
                <a:solidFill>
                  <a:schemeClr val="tx1"/>
                </a:solidFill>
                <a:effectLst/>
                <a:latin typeface="+mn-lt"/>
                <a:ea typeface="+mn-ea"/>
                <a:cs typeface="+mn-cs"/>
              </a:rPr>
              <a:t>скрытого слоя</a:t>
            </a:r>
            <a:r>
              <a:rPr lang="ru-RU" sz="1200" kern="1200" dirty="0">
                <a:solidFill>
                  <a:schemeClr val="tx1"/>
                </a:solidFill>
                <a:effectLst/>
                <a:latin typeface="+mn-lt"/>
                <a:ea typeface="+mn-ea"/>
                <a:cs typeface="+mn-cs"/>
              </a:rPr>
              <a:t>, используя свои веса (т.е. задействую накопленную в них информацию), вначале модифицируют входные сигналы, а потом агрегируют их с учётом своих характеристик (представленных на рис. слева в виде сигмоидальных функций) и рассчитывают выходные сигналы, передаваемые на нейроны выходного слоя. Этот этап обработки информации нейронной сетью имеет особо важное значение. Извне сети скрытый слой практически незаметен (его сигналы не наблюдаются ни на входе, ни на выходе сети этим объясняется название слоя), но именно в нем выполняется большая часть работы по решению задачи. Наибольшее число связей и соответствующих им весовых коэффициентов обычно располагается между входным и скрытым слоями. Поэтому можно утверждать, что большая часть знаний, накопленных в процессе обучения, локализуется именно в скрытом слое. Сигналы, генерируемые нейронами скрытого слоя, не имеют никакой прямой интерпретации -- в отличие от входных и выходных сигналов, каждый из которых обозначает что-то конкретное в контексте решаемой задачи.</a:t>
            </a:r>
          </a:p>
          <a:p>
            <a:pPr algn="just" fontAlgn="base">
              <a:lnSpc>
                <a:spcPct val="150000"/>
              </a:lnSpc>
            </a:pPr>
            <a:endParaRPr lang="ru-RU" sz="1200" kern="1200" dirty="0">
              <a:solidFill>
                <a:schemeClr val="tx1"/>
              </a:solidFill>
              <a:effectLst/>
              <a:latin typeface="+mn-lt"/>
              <a:ea typeface="+mn-ea"/>
              <a:cs typeface="+mn-cs"/>
            </a:endParaRPr>
          </a:p>
          <a:p>
            <a:pPr algn="just" fontAlgn="base">
              <a:lnSpc>
                <a:spcPct val="150000"/>
              </a:lnSpc>
            </a:pPr>
            <a:r>
              <a:rPr lang="ru-RU" sz="1200" kern="1200" dirty="0">
                <a:solidFill>
                  <a:schemeClr val="tx1"/>
                </a:solidFill>
                <a:effectLst/>
                <a:latin typeface="+mn-lt"/>
                <a:ea typeface="+mn-ea"/>
                <a:cs typeface="+mn-cs"/>
              </a:rPr>
              <a:t>Сеть всегда функционирует как единое целое; в реализации любых действий сети участвуют все ее элементы.</a:t>
            </a:r>
          </a:p>
          <a:p>
            <a:pPr algn="just" fontAlgn="base">
              <a:lnSpc>
                <a:spcPct val="150000"/>
              </a:lnSpc>
            </a:pPr>
            <a:r>
              <a:rPr lang="ru-RU" sz="1200" kern="1200" dirty="0">
                <a:solidFill>
                  <a:schemeClr val="tx1"/>
                </a:solidFill>
                <a:effectLst/>
                <a:latin typeface="+mn-lt"/>
                <a:ea typeface="+mn-ea"/>
                <a:cs typeface="+mn-cs"/>
              </a:rPr>
              <a:t>Одно из следствий такого функционирования сети – её удивительная способность корректно работать даже при повреждении значительного числа ее элементов. </a:t>
            </a:r>
          </a:p>
          <a:p>
            <a:pPr algn="just" fontAlgn="base">
              <a:lnSpc>
                <a:spcPct val="150000"/>
              </a:lnSpc>
            </a:pP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Конечно, повреждение большей части нейронов и связей снижало качество функционирования сети, но это проявлялось во все более частых ошибках при распознавании (например, при демонстрации буквы О сеть называла ее буквой </a:t>
            </a:r>
            <a:r>
              <a:rPr lang="en-US" sz="1200" kern="1200" dirty="0">
                <a:solidFill>
                  <a:schemeClr val="tx1"/>
                </a:solidFill>
                <a:effectLst/>
                <a:latin typeface="+mn-lt"/>
                <a:ea typeface="+mn-ea"/>
                <a:cs typeface="+mn-cs"/>
              </a:rPr>
              <a:t>D</a:t>
            </a:r>
            <a:r>
              <a:rPr lang="ru-RU" sz="1200" kern="1200" dirty="0">
                <a:solidFill>
                  <a:schemeClr val="tx1"/>
                </a:solidFill>
                <a:effectLst/>
                <a:latin typeface="+mn-lt"/>
                <a:ea typeface="+mn-ea"/>
                <a:cs typeface="+mn-cs"/>
              </a:rPr>
              <a:t>), тем не менее, она продолжала работать. Можно сравнить такое поведение сети с известным фактом, что для подавляющего большинства электронных устройств (компьютер, телевизор и т.п.) для выхода из строя достаточно отказа единственного важного элемента.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И еще один установленный факт в мозгу взрослого человека ежедневно погибает (по разным причинам) несколько тысяч нейронов тем не менее, мозг как единое целое безотказно функционирует на протяжении многих лет.</a:t>
            </a:r>
            <a:endParaRPr lang="ru-RU" dirty="0"/>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19</a:t>
            </a:fld>
            <a:endParaRPr lang="ru-RU"/>
          </a:p>
        </p:txBody>
      </p:sp>
    </p:spTree>
    <p:extLst>
      <p:ext uri="{BB962C8B-B14F-4D97-AF65-F5344CB8AC3E}">
        <p14:creationId xmlns:p14="http://schemas.microsoft.com/office/powerpoint/2010/main" val="362416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Давайте рассмотрим операционное определение искусственного интеллекта: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искусственный интеллект – это междисциплинарная область исследований и набор технологий, позволяющий создавать технические системы, решающие задачи, ранее доступные только человеку. </a:t>
            </a:r>
          </a:p>
          <a:p>
            <a:r>
              <a:rPr lang="ru-RU" sz="1800" dirty="0">
                <a:effectLst/>
                <a:latin typeface="Times New Roman" panose="02020603050405020304" pitchFamily="18" charset="0"/>
                <a:ea typeface="Times New Roman" panose="02020603050405020304" pitchFamily="18" charset="0"/>
              </a:rPr>
              <a:t>ИИ-система – это техническая система, которая при помощи методов и технологий искусственного интеллекта решает задачу или набор задач, ранее доступных только человеку.</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2</a:t>
            </a:fld>
            <a:endParaRPr lang="ru-RU"/>
          </a:p>
        </p:txBody>
      </p:sp>
    </p:spTree>
    <p:extLst>
      <p:ext uri="{BB962C8B-B14F-4D97-AF65-F5344CB8AC3E}">
        <p14:creationId xmlns:p14="http://schemas.microsoft.com/office/powerpoint/2010/main" val="3289309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Чтобы построить прогноз, нейроны, в свою очередь, должны быть активированы на протяжении нейронного пути. Активация каждого нейрона управляется правилом активации, которое определяет источник и силу входного сигнала, получаемого нейроном перед активацией. Это правило регулируется во время обучения нейронной сети.</a:t>
            </a:r>
          </a:p>
          <a:p>
            <a:pPr fontAlgn="base"/>
            <a:endParaRPr lang="ru-RU" sz="1800"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Рисунок на</a:t>
            </a:r>
            <a:r>
              <a:rPr lang="ru-RU" sz="1800" baseline="0" dirty="0">
                <a:effectLst/>
                <a:latin typeface="Times New Roman" panose="02020603050405020304" pitchFamily="18" charset="0"/>
                <a:ea typeface="Times New Roman" panose="02020603050405020304" pitchFamily="18" charset="0"/>
              </a:rPr>
              <a:t> слайде</a:t>
            </a:r>
            <a:r>
              <a:rPr lang="ru-RU" sz="1800" dirty="0">
                <a:effectLst/>
                <a:latin typeface="Times New Roman" panose="02020603050405020304" pitchFamily="18" charset="0"/>
                <a:ea typeface="Times New Roman" panose="02020603050405020304" pitchFamily="18" charset="0"/>
              </a:rPr>
              <a:t> иллюстрирует мнимое правило активации для нейрона G. После обучения нейронная сеть выучила, что нейрон G связан с нейронами A, C и D из предыдущего слоя. Поэтому любые активации этих трех нейронов превратятся во входные сигналы для нейрона G.</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Ассоциации обладают различным уровнем силы, известным как вес (w). Например, видно, что активация нейрона A передаст более сильный (w = 3) сигнал нейрону G, чем нейрон C (w = 1). Помимо этого, ассоциации обладают направленностью. Так, активация нейрона D (w = –1) приведет к уменьшению входных сигналов, передаваемых нейрону G.</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Чтобы определить итоговый входной сигнал, передаваемый нейрону G, мы суммируем веса всех активных нейронов предыдущего слоя, с которыми связан нейрон G. Если итоговый полученный сигнал достигает определенного порога, то нейрон G будет активирован. Сила итогового сигнала равна 3 + (–1), то есть 2. Поскольку порог нейрона G равен 3, он в данном случае не будет активирован.</a:t>
            </a:r>
          </a:p>
          <a:p>
            <a:r>
              <a:rPr lang="ru-RU" sz="1800" dirty="0">
                <a:effectLst/>
                <a:latin typeface="Times New Roman" panose="02020603050405020304" pitchFamily="18" charset="0"/>
                <a:ea typeface="Times New Roman" panose="02020603050405020304" pitchFamily="18" charset="0"/>
              </a:rPr>
              <a:t>Изучение правильных значений весов и порогов важно для получения хороших правил активации, которые приведут к точным прогнозам. Кроме того, есть и другие параметры нейронной сети, которые требуют настройки, такие как число скрытых слоев и число нейронов в каждом слое.</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20</a:t>
            </a:fld>
            <a:endParaRPr lang="ru-RU"/>
          </a:p>
        </p:txBody>
      </p:sp>
    </p:spTree>
    <p:extLst>
      <p:ext uri="{BB962C8B-B14F-4D97-AF65-F5344CB8AC3E}">
        <p14:creationId xmlns:p14="http://schemas.microsoft.com/office/powerpoint/2010/main" val="40416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Несомненно, первой реализованной моделью искусственной нейронной сети был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Ф. </a:t>
            </a:r>
            <a:r>
              <a:rPr lang="ru-RU" sz="1200" kern="1200" dirty="0" err="1">
                <a:solidFill>
                  <a:schemeClr val="tx1"/>
                </a:solidFill>
                <a:effectLst/>
                <a:latin typeface="+mn-lt"/>
                <a:ea typeface="+mn-ea"/>
                <a:cs typeface="+mn-cs"/>
              </a:rPr>
              <a:t>Розенблатта</a:t>
            </a:r>
            <a:r>
              <a:rPr lang="ru-RU" sz="1200" kern="1200" dirty="0">
                <a:solidFill>
                  <a:schemeClr val="tx1"/>
                </a:solidFill>
                <a:effectLst/>
                <a:latin typeface="+mn-lt"/>
                <a:ea typeface="+mn-ea"/>
                <a:cs typeface="+mn-cs"/>
              </a:rPr>
              <a:t>, который тот предложил в 1957 году. Эта модель была реализована «в железе», первым в мире «нейрокомпьютером» стал компьютер Марк-1, построенный под руководством </a:t>
            </a:r>
            <a:r>
              <a:rPr lang="ru-RU" sz="1200" kern="1200" dirty="0" err="1">
                <a:solidFill>
                  <a:schemeClr val="tx1"/>
                </a:solidFill>
                <a:effectLst/>
                <a:latin typeface="+mn-lt"/>
                <a:ea typeface="+mn-ea"/>
                <a:cs typeface="+mn-cs"/>
              </a:rPr>
              <a:t>Розенблатта</a:t>
            </a:r>
            <a:r>
              <a:rPr lang="ru-RU" sz="1200" kern="1200" dirty="0">
                <a:solidFill>
                  <a:schemeClr val="tx1"/>
                </a:solidFill>
                <a:effectLst/>
                <a:latin typeface="+mn-lt"/>
                <a:ea typeface="+mn-ea"/>
                <a:cs typeface="+mn-cs"/>
              </a:rPr>
              <a:t> в 1960 году.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 это простая нейронная сеть с тремя слоями: входным, скрытым и выходным. Таким образом,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реализует простейшую кибернетическую машину с сенсорами (слой входных нейронов), управляющим устройством (слой скрытых нейронов) и </a:t>
            </a:r>
            <a:r>
              <a:rPr lang="ru-RU" sz="1200" kern="1200" dirty="0" err="1">
                <a:solidFill>
                  <a:schemeClr val="tx1"/>
                </a:solidFill>
                <a:effectLst/>
                <a:latin typeface="+mn-lt"/>
                <a:ea typeface="+mn-ea"/>
                <a:cs typeface="+mn-cs"/>
              </a:rPr>
              <a:t>аффекторами</a:t>
            </a:r>
            <a:r>
              <a:rPr lang="ru-RU" sz="1200" kern="1200" dirty="0">
                <a:solidFill>
                  <a:schemeClr val="tx1"/>
                </a:solidFill>
                <a:effectLst/>
                <a:latin typeface="+mn-lt"/>
                <a:ea typeface="+mn-ea"/>
                <a:cs typeface="+mn-cs"/>
              </a:rPr>
              <a:t> (слой выходных нейронов). В </a:t>
            </a:r>
            <a:r>
              <a:rPr lang="ru-RU" sz="1200" kern="1200" dirty="0" err="1">
                <a:solidFill>
                  <a:schemeClr val="tx1"/>
                </a:solidFill>
                <a:effectLst/>
                <a:latin typeface="+mn-lt"/>
                <a:ea typeface="+mn-ea"/>
                <a:cs typeface="+mn-cs"/>
              </a:rPr>
              <a:t>перцептроне</a:t>
            </a:r>
            <a:r>
              <a:rPr lang="ru-RU" sz="1200" kern="1200" dirty="0">
                <a:solidFill>
                  <a:schemeClr val="tx1"/>
                </a:solidFill>
                <a:effectLst/>
                <a:latin typeface="+mn-lt"/>
                <a:ea typeface="+mn-ea"/>
                <a:cs typeface="+mn-cs"/>
              </a:rPr>
              <a:t> используется пороговая передаточная функция и прямое распространение сигнала. Как математическая модель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уже был достаточно мощным формализмом для решения большого количества задач, поскольку он на основе обучения позволял классифицировать, </a:t>
            </a:r>
            <a:r>
              <a:rPr lang="ru-RU" sz="1200" kern="1200" dirty="0" err="1">
                <a:solidFill>
                  <a:schemeClr val="tx1"/>
                </a:solidFill>
                <a:effectLst/>
                <a:latin typeface="+mn-lt"/>
                <a:ea typeface="+mn-ea"/>
                <a:cs typeface="+mn-cs"/>
              </a:rPr>
              <a:t>кластеризовать</a:t>
            </a:r>
            <a:r>
              <a:rPr lang="ru-RU" sz="1200" kern="1200" dirty="0">
                <a:solidFill>
                  <a:schemeClr val="tx1"/>
                </a:solidFill>
                <a:effectLst/>
                <a:latin typeface="+mn-lt"/>
                <a:ea typeface="+mn-ea"/>
                <a:cs typeface="+mn-cs"/>
              </a:rPr>
              <a:t> и прогнозировать, т. е. решать большинство классических задач машинного обучения. Впрочем, после публикации книги М. Минского и С. </a:t>
            </a:r>
            <a:r>
              <a:rPr lang="ru-RU" sz="1200" kern="1200" dirty="0" err="1">
                <a:solidFill>
                  <a:schemeClr val="tx1"/>
                </a:solidFill>
                <a:effectLst/>
                <a:latin typeface="+mn-lt"/>
                <a:ea typeface="+mn-ea"/>
                <a:cs typeface="+mn-cs"/>
              </a:rPr>
              <a:t>Паперта</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Перцептроны</a:t>
            </a:r>
            <a:r>
              <a:rPr lang="ru-RU" sz="1200" kern="1200" dirty="0">
                <a:solidFill>
                  <a:schemeClr val="tx1"/>
                </a:solidFill>
                <a:effectLst/>
                <a:latin typeface="+mn-lt"/>
                <a:ea typeface="+mn-ea"/>
                <a:cs typeface="+mn-cs"/>
              </a:rPr>
              <a:t>», в которой авторы показали принципиальную невозможность для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решить некоторые задачи (сюрприз – задача «XOR», традиционно включаемая в класс нерешаемых </a:t>
            </a:r>
            <a:r>
              <a:rPr lang="ru-RU" sz="1200" kern="1200" dirty="0" err="1">
                <a:solidFill>
                  <a:schemeClr val="tx1"/>
                </a:solidFill>
                <a:effectLst/>
                <a:latin typeface="+mn-lt"/>
                <a:ea typeface="+mn-ea"/>
                <a:cs typeface="+mn-cs"/>
              </a:rPr>
              <a:t>перцептроном</a:t>
            </a:r>
            <a:r>
              <a:rPr lang="ru-RU" sz="1200" kern="1200" dirty="0">
                <a:solidFill>
                  <a:schemeClr val="tx1"/>
                </a:solidFill>
                <a:effectLst/>
                <a:latin typeface="+mn-lt"/>
                <a:ea typeface="+mn-ea"/>
                <a:cs typeface="+mn-cs"/>
              </a:rPr>
              <a:t>, на самом деле к таковым не относится), постепенно интерес к </a:t>
            </a:r>
            <a:r>
              <a:rPr lang="ru-RU" sz="1200" kern="1200" dirty="0" err="1">
                <a:solidFill>
                  <a:schemeClr val="tx1"/>
                </a:solidFill>
                <a:effectLst/>
                <a:latin typeface="+mn-lt"/>
                <a:ea typeface="+mn-ea"/>
                <a:cs typeface="+mn-cs"/>
              </a:rPr>
              <a:t>перцептрону</a:t>
            </a:r>
            <a:r>
              <a:rPr lang="ru-RU" sz="1200" kern="1200" dirty="0">
                <a:solidFill>
                  <a:schemeClr val="tx1"/>
                </a:solidFill>
                <a:effectLst/>
                <a:latin typeface="+mn-lt"/>
                <a:ea typeface="+mn-ea"/>
                <a:cs typeface="+mn-cs"/>
              </a:rPr>
              <a:t> снизился, и большее внимание стала получать нисходящая парадигма в искусственном интеллекте, при этом сам </a:t>
            </a:r>
            <a:r>
              <a:rPr lang="ru-RU" sz="1200" kern="1200" dirty="0" err="1">
                <a:solidFill>
                  <a:schemeClr val="tx1"/>
                </a:solidFill>
                <a:effectLst/>
                <a:latin typeface="+mn-lt"/>
                <a:ea typeface="+mn-ea"/>
                <a:cs typeface="+mn-cs"/>
              </a:rPr>
              <a:t>Марвин</a:t>
            </a:r>
            <a:r>
              <a:rPr lang="ru-RU" sz="1200" kern="1200" dirty="0">
                <a:solidFill>
                  <a:schemeClr val="tx1"/>
                </a:solidFill>
                <a:effectLst/>
                <a:latin typeface="+mn-lt"/>
                <a:ea typeface="+mn-ea"/>
                <a:cs typeface="+mn-cs"/>
              </a:rPr>
              <a:t> Минский был её оппонентом. Тем не менее сегодня с развитием математического аппарата и средств вычислительной техники интерес к </a:t>
            </a:r>
            <a:r>
              <a:rPr lang="ru-RU" sz="1200" kern="1200" dirty="0" err="1">
                <a:solidFill>
                  <a:schemeClr val="tx1"/>
                </a:solidFill>
                <a:effectLst/>
                <a:latin typeface="+mn-lt"/>
                <a:ea typeface="+mn-ea"/>
                <a:cs typeface="+mn-cs"/>
              </a:rPr>
              <a:t>перцептрону</a:t>
            </a:r>
            <a:r>
              <a:rPr lang="ru-RU" sz="1200" kern="1200" dirty="0">
                <a:solidFill>
                  <a:schemeClr val="tx1"/>
                </a:solidFill>
                <a:effectLst/>
                <a:latin typeface="+mn-lt"/>
                <a:ea typeface="+mn-ea"/>
                <a:cs typeface="+mn-cs"/>
              </a:rPr>
              <a:t> и его расширениям вновь вырос.</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Необходимо отметить, что в процессе развития </a:t>
            </a:r>
            <a:r>
              <a:rPr lang="ru-RU" sz="1200" kern="1200" dirty="0" err="1">
                <a:solidFill>
                  <a:schemeClr val="tx1"/>
                </a:solidFill>
                <a:effectLst/>
                <a:latin typeface="+mn-lt"/>
                <a:ea typeface="+mn-ea"/>
                <a:cs typeface="+mn-cs"/>
              </a:rPr>
              <a:t>перцептронов</a:t>
            </a:r>
            <a:r>
              <a:rPr lang="ru-RU" sz="1200" kern="1200" dirty="0">
                <a:solidFill>
                  <a:schemeClr val="tx1"/>
                </a:solidFill>
                <a:effectLst/>
                <a:latin typeface="+mn-lt"/>
                <a:ea typeface="+mn-ea"/>
                <a:cs typeface="+mn-cs"/>
              </a:rPr>
              <a:t> появились некоторые расширения первоначальной модели, предложенной Ф. </a:t>
            </a:r>
            <a:r>
              <a:rPr lang="ru-RU" sz="1200" kern="1200" dirty="0" err="1">
                <a:solidFill>
                  <a:schemeClr val="tx1"/>
                </a:solidFill>
                <a:effectLst/>
                <a:latin typeface="+mn-lt"/>
                <a:ea typeface="+mn-ea"/>
                <a:cs typeface="+mn-cs"/>
              </a:rPr>
              <a:t>Розенблаттом</a:t>
            </a:r>
            <a:r>
              <a:rPr lang="ru-RU" sz="1200" kern="1200" dirty="0">
                <a:solidFill>
                  <a:schemeClr val="tx1"/>
                </a:solidFill>
                <a:effectLst/>
                <a:latin typeface="+mn-lt"/>
                <a:ea typeface="+mn-ea"/>
                <a:cs typeface="+mn-cs"/>
              </a:rPr>
              <a:t>. Самый простой классификатор основан на подсчёте слоёв в </a:t>
            </a:r>
            <a:r>
              <a:rPr lang="ru-RU" sz="1200" kern="1200" dirty="0" err="1">
                <a:solidFill>
                  <a:schemeClr val="tx1"/>
                </a:solidFill>
                <a:effectLst/>
                <a:latin typeface="+mn-lt"/>
                <a:ea typeface="+mn-ea"/>
                <a:cs typeface="+mn-cs"/>
              </a:rPr>
              <a:t>перцептроне</a:t>
            </a:r>
            <a:r>
              <a:rPr lang="ru-RU" sz="1200" kern="1200" dirty="0">
                <a:solidFill>
                  <a:schemeClr val="tx1"/>
                </a:solidFill>
                <a:effectLst/>
                <a:latin typeface="+mn-lt"/>
                <a:ea typeface="+mn-ea"/>
                <a:cs typeface="+mn-cs"/>
              </a:rPr>
              <a:t>: однослойный, с одним скрытым слоем (классический) и многослойный. Все эти типы были в своё время описаны </a:t>
            </a:r>
            <a:r>
              <a:rPr lang="ru-RU" sz="1200" kern="1200" dirty="0" err="1">
                <a:solidFill>
                  <a:schemeClr val="tx1"/>
                </a:solidFill>
                <a:effectLst/>
                <a:latin typeface="+mn-lt"/>
                <a:ea typeface="+mn-ea"/>
                <a:cs typeface="+mn-cs"/>
              </a:rPr>
              <a:t>Розенблаттом</a:t>
            </a:r>
            <a:r>
              <a:rPr lang="ru-RU" sz="120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21</a:t>
            </a:fld>
            <a:endParaRPr lang="ru-RU"/>
          </a:p>
        </p:txBody>
      </p:sp>
    </p:spTree>
    <p:extLst>
      <p:ext uri="{BB962C8B-B14F-4D97-AF65-F5344CB8AC3E}">
        <p14:creationId xmlns:p14="http://schemas.microsoft.com/office/powerpoint/2010/main" val="155525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Другая авторская классификация включала: элементарный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простой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с последовательными связями,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с перекрёстными связями,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с обратными связями,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с переменными связями. Первые три класса были описаны самим автором, а следующие три развиты в дальнейшем при детальной проработке модели искусственных нейронных сетей.</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Из-за первоначальной неразберихи в терминологии и повышенных ожиданий, которые появились в отношении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и модели искусственного нейрона, Дэвидом </a:t>
            </a:r>
            <a:r>
              <a:rPr lang="ru-RU" sz="1200" kern="1200" dirty="0" err="1">
                <a:solidFill>
                  <a:schemeClr val="tx1"/>
                </a:solidFill>
                <a:effectLst/>
                <a:latin typeface="+mn-lt"/>
                <a:ea typeface="+mn-ea"/>
                <a:cs typeface="+mn-cs"/>
              </a:rPr>
              <a:t>Румельхартом</a:t>
            </a:r>
            <a:r>
              <a:rPr lang="ru-RU" sz="1200" kern="1200" dirty="0">
                <a:solidFill>
                  <a:schemeClr val="tx1"/>
                </a:solidFill>
                <a:effectLst/>
                <a:latin typeface="+mn-lt"/>
                <a:ea typeface="+mn-ea"/>
                <a:cs typeface="+mn-cs"/>
              </a:rPr>
              <a:t> был предложен новый класс </a:t>
            </a:r>
            <a:r>
              <a:rPr lang="ru-RU" sz="1200" kern="1200" dirty="0" err="1">
                <a:solidFill>
                  <a:schemeClr val="tx1"/>
                </a:solidFill>
                <a:effectLst/>
                <a:latin typeface="+mn-lt"/>
                <a:ea typeface="+mn-ea"/>
                <a:cs typeface="+mn-cs"/>
              </a:rPr>
              <a:t>перцептронов</a:t>
            </a:r>
            <a:r>
              <a:rPr lang="ru-RU" sz="1200" kern="1200" dirty="0">
                <a:solidFill>
                  <a:schemeClr val="tx1"/>
                </a:solidFill>
                <a:effectLst/>
                <a:latin typeface="+mn-lt"/>
                <a:ea typeface="+mn-ea"/>
                <a:cs typeface="+mn-cs"/>
              </a:rPr>
              <a:t>, которые сейчас называются «многослойными </a:t>
            </a:r>
            <a:r>
              <a:rPr lang="ru-RU" sz="1200" kern="1200" dirty="0" err="1">
                <a:solidFill>
                  <a:schemeClr val="tx1"/>
                </a:solidFill>
                <a:effectLst/>
                <a:latin typeface="+mn-lt"/>
                <a:ea typeface="+mn-ea"/>
                <a:cs typeface="+mn-cs"/>
              </a:rPr>
              <a:t>перцептронами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Румельхарта</a:t>
            </a:r>
            <a:r>
              <a:rPr lang="ru-RU" sz="1200" kern="1200" dirty="0">
                <a:solidFill>
                  <a:schemeClr val="tx1"/>
                </a:solidFill>
                <a:effectLst/>
                <a:latin typeface="+mn-lt"/>
                <a:ea typeface="+mn-ea"/>
                <a:cs typeface="+mn-cs"/>
              </a:rPr>
              <a:t>» и отличаются от многослойных </a:t>
            </a:r>
            <a:r>
              <a:rPr lang="ru-RU" sz="1200" kern="1200" dirty="0" err="1">
                <a:solidFill>
                  <a:schemeClr val="tx1"/>
                </a:solidFill>
                <a:effectLst/>
                <a:latin typeface="+mn-lt"/>
                <a:ea typeface="+mn-ea"/>
                <a:cs typeface="+mn-cs"/>
              </a:rPr>
              <a:t>перцептронов</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Розенблатта</a:t>
            </a:r>
            <a:r>
              <a:rPr lang="ru-RU" sz="1200" kern="1200" dirty="0">
                <a:solidFill>
                  <a:schemeClr val="tx1"/>
                </a:solidFill>
                <a:effectLst/>
                <a:latin typeface="+mn-lt"/>
                <a:ea typeface="+mn-ea"/>
                <a:cs typeface="+mn-cs"/>
              </a:rPr>
              <a:t> тем, что для обучения в них используется метод обратного распространения ошибки, в то время как у </a:t>
            </a:r>
            <a:r>
              <a:rPr lang="ru-RU" sz="1200" kern="1200" dirty="0" err="1">
                <a:solidFill>
                  <a:schemeClr val="tx1"/>
                </a:solidFill>
                <a:effectLst/>
                <a:latin typeface="+mn-lt"/>
                <a:ea typeface="+mn-ea"/>
                <a:cs typeface="+mn-cs"/>
              </a:rPr>
              <a:t>Розенблатта</a:t>
            </a:r>
            <a:r>
              <a:rPr lang="ru-RU" sz="1200" kern="1200" dirty="0">
                <a:solidFill>
                  <a:schemeClr val="tx1"/>
                </a:solidFill>
                <a:effectLst/>
                <a:latin typeface="+mn-lt"/>
                <a:ea typeface="+mn-ea"/>
                <a:cs typeface="+mn-cs"/>
              </a:rPr>
              <a:t> использовался метод коррекции ошибки. Есть ещё несколько отличий, в частности у </a:t>
            </a:r>
            <a:r>
              <a:rPr lang="ru-RU" sz="1200" kern="1200" dirty="0" err="1">
                <a:solidFill>
                  <a:schemeClr val="tx1"/>
                </a:solidFill>
                <a:effectLst/>
                <a:latin typeface="+mn-lt"/>
                <a:ea typeface="+mn-ea"/>
                <a:cs typeface="+mn-cs"/>
              </a:rPr>
              <a:t>Румельхарта</a:t>
            </a:r>
            <a:r>
              <a:rPr lang="ru-RU" sz="1200" kern="1200" dirty="0">
                <a:solidFill>
                  <a:schemeClr val="tx1"/>
                </a:solidFill>
                <a:effectLst/>
                <a:latin typeface="+mn-lt"/>
                <a:ea typeface="+mn-ea"/>
                <a:cs typeface="+mn-cs"/>
              </a:rPr>
              <a:t> в качестве функции активации используется </a:t>
            </a:r>
            <a:r>
              <a:rPr lang="ru-RU" sz="1200" kern="1200" dirty="0" err="1">
                <a:solidFill>
                  <a:schemeClr val="tx1"/>
                </a:solidFill>
                <a:effectLst/>
                <a:latin typeface="+mn-lt"/>
                <a:ea typeface="+mn-ea"/>
                <a:cs typeface="+mn-cs"/>
              </a:rPr>
              <a:t>сигмоида</a:t>
            </a:r>
            <a:r>
              <a:rPr lang="ru-RU" sz="1200" kern="1200" dirty="0">
                <a:solidFill>
                  <a:schemeClr val="tx1"/>
                </a:solidFill>
                <a:effectLst/>
                <a:latin typeface="+mn-lt"/>
                <a:ea typeface="+mn-ea"/>
                <a:cs typeface="+mn-cs"/>
              </a:rPr>
              <a:t>, а число обучаемых слоёв больше одного.</a:t>
            </a:r>
          </a:p>
          <a:p>
            <a:pPr fontAlgn="base"/>
            <a:r>
              <a:rPr lang="ru-RU" sz="1200" kern="1200" dirty="0">
                <a:solidFill>
                  <a:schemeClr val="tx1"/>
                </a:solidFill>
                <a:effectLst/>
                <a:latin typeface="+mn-lt"/>
                <a:ea typeface="+mn-ea"/>
                <a:cs typeface="+mn-cs"/>
              </a:rPr>
              <a:t>Фактически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 это самый простой пример нейронной сети прямого распространения. Другим интересным примером является сеть ELM, экстремальная обучающаяся машина. </a:t>
            </a:r>
          </a:p>
          <a:p>
            <a:r>
              <a:rPr lang="ru-RU" sz="1200" kern="1200" dirty="0">
                <a:solidFill>
                  <a:schemeClr val="tx1"/>
                </a:solidFill>
                <a:effectLst/>
                <a:latin typeface="+mn-lt"/>
                <a:ea typeface="+mn-ea"/>
                <a:cs typeface="+mn-cs"/>
              </a:rPr>
              <a:t>В этой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нейроны не располагаются в слои, а связаны друг с другом случайным образом. Выделяются только входной и выходной слои, а остальные нейроны находятся между ними и связаны друг с другом именно случайно. Обучение сети также производится методом обратного распространения ошибки.</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22</a:t>
            </a:fld>
            <a:endParaRPr lang="ru-RU"/>
          </a:p>
        </p:txBody>
      </p:sp>
    </p:spTree>
    <p:extLst>
      <p:ext uri="{BB962C8B-B14F-4D97-AF65-F5344CB8AC3E}">
        <p14:creationId xmlns:p14="http://schemas.microsoft.com/office/powerpoint/2010/main" val="2454362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А вот если обучение производится при помощи обновления состояния нейронов по результатам наблюдения за их работой, за порядком активации, то это уже нейронная эхо-сеть, ESN. Далее некоторое время модель искусственных нейронных сетей развивалась в сторону тонкого подбора функций активации (например, в сплайн-модели Хакимова функция активации реализована в виде сигмоидального сплайна, либо в сети </a:t>
            </a:r>
            <a:r>
              <a:rPr lang="ru-RU" sz="1200" kern="1200" dirty="0" err="1">
                <a:solidFill>
                  <a:schemeClr val="tx1"/>
                </a:solidFill>
                <a:effectLst/>
                <a:latin typeface="+mn-lt"/>
                <a:ea typeface="+mn-ea"/>
                <a:cs typeface="+mn-cs"/>
              </a:rPr>
              <a:t>Брумхеда</a:t>
            </a:r>
            <a:r>
              <a:rPr lang="ru-RU" sz="1200" kern="1200" dirty="0">
                <a:solidFill>
                  <a:schemeClr val="tx1"/>
                </a:solidFill>
                <a:effectLst/>
                <a:latin typeface="+mn-lt"/>
                <a:ea typeface="+mn-ea"/>
                <a:cs typeface="+mn-cs"/>
              </a:rPr>
              <a:t>–</a:t>
            </a:r>
            <a:r>
              <a:rPr lang="ru-RU" sz="1200" kern="1200" dirty="0" err="1">
                <a:solidFill>
                  <a:schemeClr val="tx1"/>
                </a:solidFill>
                <a:effectLst/>
                <a:latin typeface="+mn-lt"/>
                <a:ea typeface="+mn-ea"/>
                <a:cs typeface="+mn-cs"/>
              </a:rPr>
              <a:t>Лоу</a:t>
            </a:r>
            <a:r>
              <a:rPr lang="ru-RU" sz="1200" kern="1200" dirty="0">
                <a:solidFill>
                  <a:schemeClr val="tx1"/>
                </a:solidFill>
                <a:effectLst/>
                <a:latin typeface="+mn-lt"/>
                <a:ea typeface="+mn-ea"/>
                <a:cs typeface="+mn-cs"/>
              </a:rPr>
              <a:t> используются радиально-базисные функции), типов весовых коэффициентов между нейронами и других параметров, не влияющих на структуру сетей. Это не позволяло выходить на новые объёмы данных или решать новые задачи, но было обусловлено скорее тем, что на существующих в те времена вычислительных мощностях было затруднительно реализовывать нейронные сети больших размеров.</a:t>
            </a:r>
          </a:p>
          <a:p>
            <a:pPr fontAlgn="base"/>
            <a:r>
              <a:rPr lang="ru-RU" sz="1200" kern="1200" dirty="0">
                <a:solidFill>
                  <a:schemeClr val="tx1"/>
                </a:solidFill>
                <a:effectLst/>
                <a:latin typeface="+mn-lt"/>
                <a:ea typeface="+mn-ea"/>
                <a:cs typeface="+mn-cs"/>
              </a:rPr>
              <a:t>Однако </a:t>
            </a:r>
            <a:r>
              <a:rPr lang="ru-RU" sz="1200" kern="1200" dirty="0" err="1">
                <a:solidFill>
                  <a:schemeClr val="tx1"/>
                </a:solidFill>
                <a:effectLst/>
                <a:latin typeface="+mn-lt"/>
                <a:ea typeface="+mn-ea"/>
                <a:cs typeface="+mn-cs"/>
              </a:rPr>
              <a:t>перцептрон</a:t>
            </a:r>
            <a:r>
              <a:rPr lang="ru-RU" sz="1200" kern="1200" dirty="0">
                <a:solidFill>
                  <a:schemeClr val="tx1"/>
                </a:solidFill>
                <a:effectLst/>
                <a:latin typeface="+mn-lt"/>
                <a:ea typeface="+mn-ea"/>
                <a:cs typeface="+mn-cs"/>
              </a:rPr>
              <a:t> получал развитие и с точки зрения изменения структуры. Так, например, </a:t>
            </a:r>
            <a:r>
              <a:rPr lang="ru-RU" sz="1200" kern="1200" dirty="0" err="1">
                <a:solidFill>
                  <a:schemeClr val="tx1"/>
                </a:solidFill>
                <a:effectLst/>
                <a:latin typeface="+mn-lt"/>
                <a:ea typeface="+mn-ea"/>
                <a:cs typeface="+mn-cs"/>
              </a:rPr>
              <a:t>Джефф</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Элман</a:t>
            </a:r>
            <a:r>
              <a:rPr lang="ru-RU" sz="1200" kern="1200" dirty="0">
                <a:solidFill>
                  <a:schemeClr val="tx1"/>
                </a:solidFill>
                <a:effectLst/>
                <a:latin typeface="+mn-lt"/>
                <a:ea typeface="+mn-ea"/>
                <a:cs typeface="+mn-cs"/>
              </a:rPr>
              <a:t> и Майкл </a:t>
            </a:r>
            <a:r>
              <a:rPr lang="ru-RU" sz="1200" kern="1200" dirty="0" err="1">
                <a:solidFill>
                  <a:schemeClr val="tx1"/>
                </a:solidFill>
                <a:effectLst/>
                <a:latin typeface="+mn-lt"/>
                <a:ea typeface="+mn-ea"/>
                <a:cs typeface="+mn-cs"/>
              </a:rPr>
              <a:t>Джордан</a:t>
            </a:r>
            <a:r>
              <a:rPr lang="ru-RU" sz="1200" kern="1200" dirty="0">
                <a:solidFill>
                  <a:schemeClr val="tx1"/>
                </a:solidFill>
                <a:effectLst/>
                <a:latin typeface="+mn-lt"/>
                <a:ea typeface="+mn-ea"/>
                <a:cs typeface="+mn-cs"/>
              </a:rPr>
              <a:t> предложили свои варианты изменения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и включения в него обратных связей так, чтобы получилась рекуррентная сеть.</a:t>
            </a:r>
          </a:p>
          <a:p>
            <a:pPr fontAlgn="base"/>
            <a:r>
              <a:rPr lang="ru-RU" sz="1200" kern="1200" dirty="0">
                <a:solidFill>
                  <a:schemeClr val="tx1"/>
                </a:solidFill>
                <a:effectLst/>
                <a:latin typeface="+mn-lt"/>
                <a:ea typeface="+mn-ea"/>
                <a:cs typeface="+mn-cs"/>
              </a:rPr>
              <a:t>В варианте </a:t>
            </a:r>
            <a:r>
              <a:rPr lang="ru-RU" sz="1200" kern="1200" dirty="0" err="1">
                <a:solidFill>
                  <a:schemeClr val="tx1"/>
                </a:solidFill>
                <a:effectLst/>
                <a:latin typeface="+mn-lt"/>
                <a:ea typeface="+mn-ea"/>
                <a:cs typeface="+mn-cs"/>
              </a:rPr>
              <a:t>Джордана</a:t>
            </a:r>
            <a:r>
              <a:rPr lang="ru-RU" sz="1200" kern="1200" dirty="0">
                <a:solidFill>
                  <a:schemeClr val="tx1"/>
                </a:solidFill>
                <a:effectLst/>
                <a:latin typeface="+mn-lt"/>
                <a:ea typeface="+mn-ea"/>
                <a:cs typeface="+mn-cs"/>
              </a:rPr>
              <a:t> на вход многослойного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также подаются выходные значения с задержкой от одного и более тактов. В нейронной сети </a:t>
            </a:r>
            <a:r>
              <a:rPr lang="ru-RU" sz="1200" kern="1200" dirty="0" err="1">
                <a:solidFill>
                  <a:schemeClr val="tx1"/>
                </a:solidFill>
                <a:effectLst/>
                <a:latin typeface="+mn-lt"/>
                <a:ea typeface="+mn-ea"/>
                <a:cs typeface="+mn-cs"/>
              </a:rPr>
              <a:t>Элмана</a:t>
            </a:r>
            <a:r>
              <a:rPr lang="ru-RU" sz="1200" kern="1200" dirty="0">
                <a:solidFill>
                  <a:schemeClr val="tx1"/>
                </a:solidFill>
                <a:effectLst/>
                <a:latin typeface="+mn-lt"/>
                <a:ea typeface="+mn-ea"/>
                <a:cs typeface="+mn-cs"/>
              </a:rPr>
              <a:t> используется такой же подход, только рекуррентные связи с задержкой в несколько тактов подаются не с выходных нейронов, а со скрытых слоёв многослойного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Оба варианта структурного развития </a:t>
            </a:r>
            <a:r>
              <a:rPr lang="ru-RU" sz="1200" kern="1200" dirty="0" err="1">
                <a:solidFill>
                  <a:schemeClr val="tx1"/>
                </a:solidFill>
                <a:effectLst/>
                <a:latin typeface="+mn-lt"/>
                <a:ea typeface="+mn-ea"/>
                <a:cs typeface="+mn-cs"/>
              </a:rPr>
              <a:t>перцептрона</a:t>
            </a:r>
            <a:r>
              <a:rPr lang="ru-RU" sz="1200" kern="1200" dirty="0">
                <a:solidFill>
                  <a:schemeClr val="tx1"/>
                </a:solidFill>
                <a:effectLst/>
                <a:latin typeface="+mn-lt"/>
                <a:ea typeface="+mn-ea"/>
                <a:cs typeface="+mn-cs"/>
              </a:rPr>
              <a:t> обладают определённой памятью. Впрочем, различными вариантами памяти обладают все рекуррентные сети.</a:t>
            </a:r>
          </a:p>
          <a:p>
            <a:r>
              <a:rPr lang="ru-RU" sz="1200" kern="1200" dirty="0">
                <a:solidFill>
                  <a:schemeClr val="tx1"/>
                </a:solidFill>
                <a:effectLst/>
                <a:latin typeface="+mn-lt"/>
                <a:ea typeface="+mn-ea"/>
                <a:cs typeface="+mn-cs"/>
              </a:rPr>
              <a:t>Ещё один интересный вариант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с небольшим количеством скрытых слоёв – сеть </a:t>
            </a:r>
            <a:r>
              <a:rPr lang="ru-RU" sz="1200" kern="1200" dirty="0" err="1">
                <a:solidFill>
                  <a:schemeClr val="tx1"/>
                </a:solidFill>
                <a:effectLst/>
                <a:latin typeface="+mn-lt"/>
                <a:ea typeface="+mn-ea"/>
                <a:cs typeface="+mn-cs"/>
              </a:rPr>
              <a:t>Ворда</a:t>
            </a:r>
            <a:r>
              <a:rPr lang="ru-RU" sz="1200" kern="1200" dirty="0">
                <a:solidFill>
                  <a:schemeClr val="tx1"/>
                </a:solidFill>
                <a:effectLst/>
                <a:latin typeface="+mn-lt"/>
                <a:ea typeface="+mn-ea"/>
                <a:cs typeface="+mn-cs"/>
              </a:rPr>
              <a:t>, в которой имеется только один внутренний слой, но его нейроны разбиты на группы. В каждой группе используется своя передаточная функция, и результаты работы каждого блока передаются на выходной слой, который как бы рассматривает вход с разных точек зрения. Кроме того, входной слой может напрямую замыкаться на выходной, и это тоже позволяет добавить гибкости сети. Топология конкретной реализации сети </a:t>
            </a:r>
            <a:r>
              <a:rPr lang="ru-RU" sz="1200" kern="1200" dirty="0" err="1">
                <a:solidFill>
                  <a:schemeClr val="tx1"/>
                </a:solidFill>
                <a:effectLst/>
                <a:latin typeface="+mn-lt"/>
                <a:ea typeface="+mn-ea"/>
                <a:cs typeface="+mn-cs"/>
              </a:rPr>
              <a:t>Ворда</a:t>
            </a:r>
            <a:r>
              <a:rPr lang="ru-RU" sz="1200" kern="1200" dirty="0">
                <a:solidFill>
                  <a:schemeClr val="tx1"/>
                </a:solidFill>
                <a:effectLst/>
                <a:latin typeface="+mn-lt"/>
                <a:ea typeface="+mn-ea"/>
                <a:cs typeface="+mn-cs"/>
              </a:rPr>
              <a:t> определяется количеством блоков в скрытом слое и наличием прямого замыкания входных нейронов на выходные. Сеть показывает отличные результаты для задачи распознавания образов. В 1982 году Джон </a:t>
            </a:r>
            <a:r>
              <a:rPr lang="ru-RU" sz="1200" kern="1200" dirty="0" err="1">
                <a:solidFill>
                  <a:schemeClr val="tx1"/>
                </a:solidFill>
                <a:effectLst/>
                <a:latin typeface="+mn-lt"/>
                <a:ea typeface="+mn-ea"/>
                <a:cs typeface="+mn-cs"/>
              </a:rPr>
              <a:t>Хопфилд</a:t>
            </a:r>
            <a:r>
              <a:rPr lang="ru-RU" sz="1200" kern="1200" dirty="0">
                <a:solidFill>
                  <a:schemeClr val="tx1"/>
                </a:solidFill>
                <a:effectLst/>
                <a:latin typeface="+mn-lt"/>
                <a:ea typeface="+mn-ea"/>
                <a:cs typeface="+mn-cs"/>
              </a:rPr>
              <a:t> предложил интересный вариант однослойной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который позволял достаточно просто решать некоторые задачи оптимизации или предоставлять механизм </a:t>
            </a:r>
            <a:r>
              <a:rPr lang="ru-RU" sz="1200" kern="1200" dirty="0" err="1">
                <a:solidFill>
                  <a:schemeClr val="tx1"/>
                </a:solidFill>
                <a:effectLst/>
                <a:latin typeface="+mn-lt"/>
                <a:ea typeface="+mn-ea"/>
                <a:cs typeface="+mn-cs"/>
              </a:rPr>
              <a:t>автоассоциативной</a:t>
            </a:r>
            <a:r>
              <a:rPr lang="ru-RU" sz="1200" kern="1200" dirty="0">
                <a:solidFill>
                  <a:schemeClr val="tx1"/>
                </a:solidFill>
                <a:effectLst/>
                <a:latin typeface="+mn-lt"/>
                <a:ea typeface="+mn-ea"/>
                <a:cs typeface="+mn-cs"/>
              </a:rPr>
              <a:t> памяти. В этой сети имеются только входные нейроны, каждый из которых соединён со всеми другими (т. е. сеть представляет собой </a:t>
            </a:r>
            <a:r>
              <a:rPr lang="ru-RU" sz="1200" kern="1200" dirty="0" err="1">
                <a:solidFill>
                  <a:schemeClr val="tx1"/>
                </a:solidFill>
                <a:effectLst/>
                <a:latin typeface="+mn-lt"/>
                <a:ea typeface="+mn-ea"/>
                <a:cs typeface="+mn-cs"/>
              </a:rPr>
              <a:t>полносвязный</a:t>
            </a:r>
            <a:r>
              <a:rPr lang="ru-RU" sz="1200" kern="1200" dirty="0">
                <a:solidFill>
                  <a:schemeClr val="tx1"/>
                </a:solidFill>
                <a:effectLst/>
                <a:latin typeface="+mn-lt"/>
                <a:ea typeface="+mn-ea"/>
                <a:cs typeface="+mn-cs"/>
              </a:rPr>
              <a:t> граф). Обучение сети также своеобразно – для всех связей между нейронами необходимо аналитически рассчитать веса, и это значит, что обучение длится один цикл. Обучение (или аналитический расчёт весов) как бы сохраняет в весовых коэффициентах сети набор эталонных образцов, которые сеть должна запомнить. После того как сеть обучена, её можно запускать в рабочем режиме, и он также отличается от традиционного единичного прогона. Сеть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работает до тех пор, пока её следующее состояние не будет равно предыдущему, т. е. сеть должна достигнуть равновесия. Достигнутое равновесное состояние обязательно соответствует одному из запомненных эталонных образцов. Тем самым осуществляется распознавание и даже восстановление повреждённых образцов.</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23</a:t>
            </a:fld>
            <a:endParaRPr lang="ru-RU"/>
          </a:p>
        </p:txBody>
      </p:sp>
    </p:spTree>
    <p:extLst>
      <p:ext uri="{BB962C8B-B14F-4D97-AF65-F5344CB8AC3E}">
        <p14:creationId xmlns:p14="http://schemas.microsoft.com/office/powerpoint/2010/main" val="964171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Развитием сети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стала так называемая неограниченная машина Больцмана, которая представляет собой стохастический вариант этой сети. Машина Больцмана представляет собой рекуррентную нейронную сеть, которая для обучения использует алгоритм имитации отжига. Неограниченная машина позволяет решать сложные комбинаторные задачи, однако её практическое применение затруднительно или даже невозможно из-за комбинаторного взрыва в части гигантского количества связей между нейронами. Однако если использовать ограничение на количество связей между нейронами, то машина Больцмана становится менее мощной, но её использование вполне возможно. В частности, из каскадов из машин Больцмана составляются глубокие сети доверия – сначала сеть обучается при помощи стандартного алгоритма для машин Больцмана, а потом </a:t>
            </a:r>
            <a:r>
              <a:rPr lang="ru-RU" sz="1200" kern="1200" dirty="0" err="1">
                <a:solidFill>
                  <a:schemeClr val="tx1"/>
                </a:solidFill>
                <a:effectLst/>
                <a:latin typeface="+mn-lt"/>
                <a:ea typeface="+mn-ea"/>
                <a:cs typeface="+mn-cs"/>
              </a:rPr>
              <a:t>дообучается</a:t>
            </a:r>
            <a:r>
              <a:rPr lang="ru-RU" sz="1200" kern="1200" dirty="0">
                <a:solidFill>
                  <a:schemeClr val="tx1"/>
                </a:solidFill>
                <a:effectLst/>
                <a:latin typeface="+mn-lt"/>
                <a:ea typeface="+mn-ea"/>
                <a:cs typeface="+mn-cs"/>
              </a:rPr>
              <a:t> при помощи обратного распространения ошибки.</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24</a:t>
            </a:fld>
            <a:endParaRPr lang="ru-RU"/>
          </a:p>
        </p:txBody>
      </p:sp>
    </p:spTree>
    <p:extLst>
      <p:ext uri="{BB962C8B-B14F-4D97-AF65-F5344CB8AC3E}">
        <p14:creationId xmlns:p14="http://schemas.microsoft.com/office/powerpoint/2010/main" val="977824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Итак, рассмотрим каскадное объединение ограниченных машин Больцмана, при котором скрытые нейроны одной машины становятся входными для следующей. Именно так формируется глубокая сеть доверия. Такая сеть также обучается без учителя, причём обучение происходит послойно. Как и в случае сети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и машины Больцмана, сеть глубокого доверия осуществляет кластеризацию и восстановление входов, а при дополнительном обучении с учителем осуществляется и классификация, которая может быть очень точной. Именно на глубоких сетях доверия были построены первые алгоритмы глубинного обучения.</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25</a:t>
            </a:fld>
            <a:endParaRPr lang="ru-RU"/>
          </a:p>
        </p:txBody>
      </p:sp>
    </p:spTree>
    <p:extLst>
      <p:ext uri="{BB962C8B-B14F-4D97-AF65-F5344CB8AC3E}">
        <p14:creationId xmlns:p14="http://schemas.microsoft.com/office/powerpoint/2010/main" val="2900395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Ещё один пример глубокой нейронной сети прямого распространения – это глубокая остаточная сеть (DRN). В ней количество скрытых слоёв может быть очень велико, и прямые связи от слоя передаются не только на следующий слой, но и на дальнейшие слои. При этом на каждый слой также передаётся входная информация в неизменённом виде, так что каждый слой получает как бы пару (входная информация, выходная информация предыдущего слоя). Такая архитектура может очень неплохо распознавать образы, однако было показано, что подобная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тождественна рекуррентным </a:t>
            </a:r>
            <a:r>
              <a:rPr lang="ru-RU" sz="1200" kern="1200" dirty="0" err="1">
                <a:solidFill>
                  <a:schemeClr val="tx1"/>
                </a:solidFill>
                <a:effectLst/>
                <a:latin typeface="+mn-lt"/>
                <a:ea typeface="+mn-ea"/>
                <a:cs typeface="+mn-cs"/>
              </a:rPr>
              <a:t>нейросетям</a:t>
            </a:r>
            <a:r>
              <a:rPr lang="ru-RU" sz="1200" kern="1200" dirty="0">
                <a:solidFill>
                  <a:schemeClr val="tx1"/>
                </a:solidFill>
                <a:effectLst/>
                <a:latin typeface="+mn-lt"/>
                <a:ea typeface="+mn-ea"/>
                <a:cs typeface="+mn-cs"/>
              </a:rPr>
              <a:t> без учёта времени.</a:t>
            </a:r>
          </a:p>
          <a:p>
            <a:pPr fontAlgn="base"/>
            <a:r>
              <a:rPr lang="ru-RU" sz="1200" kern="1200" dirty="0">
                <a:solidFill>
                  <a:schemeClr val="tx1"/>
                </a:solidFill>
                <a:effectLst/>
                <a:latin typeface="+mn-lt"/>
                <a:ea typeface="+mn-ea"/>
                <a:cs typeface="+mn-cs"/>
              </a:rPr>
              <a:t>Так что теперь более подробно рассмотрим эти самые рекуррентные нейронные сети, т. е. такие, в которых возможно либо замыкание выхода нейрона на его же вход, либо создание обратных связей от нейронов дальних слоёв к нейронам ближних. </a:t>
            </a:r>
          </a:p>
          <a:p>
            <a:pPr fontAlgn="base"/>
            <a:r>
              <a:rPr lang="ru-RU" sz="1200" kern="1200" dirty="0">
                <a:solidFill>
                  <a:schemeClr val="tx1"/>
                </a:solidFill>
                <a:effectLst/>
                <a:latin typeface="+mn-lt"/>
                <a:ea typeface="+mn-ea"/>
                <a:cs typeface="+mn-cs"/>
              </a:rPr>
              <a:t>При этом значение на рекуррентные связи подаётся с определённой временной задержкой, измеряемой в тактах работы нейронной сети. В принципе, и сеть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и машина Больцмана уже сами по себе являются рекуррентными сетями, но они представляют самый примитивный их класс. Теперь пришло время познакомиться с более продвинутыми.</a:t>
            </a:r>
          </a:p>
          <a:p>
            <a:pPr fontAlgn="base"/>
            <a:r>
              <a:rPr lang="ru-RU" sz="1200" kern="1200" dirty="0">
                <a:solidFill>
                  <a:schemeClr val="tx1"/>
                </a:solidFill>
                <a:effectLst/>
                <a:latin typeface="+mn-lt"/>
                <a:ea typeface="+mn-ea"/>
                <a:cs typeface="+mn-cs"/>
              </a:rPr>
              <a:t>Одна из самых первых рекуррентных нейронных сетей была предложена в 1987 г. – так называемая сеть Хэмминга, которая является расширением сети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и решает задачу классификации бинарных векторов, критерием различия которых является расстояние Хэмминга. Сеть Хэмминга представляет собой трёхслойную сеть, при этом количество нейронов во втором и третьем слоях равно количеству классов классификации, и со второго и третьего слоёв есть рекуррентные связи – со второго на первый, а с третьего на третий же. После обучения сеть выдаёт номер класса, которому принадлежит образец, поданный на вход. Эта сеть очень эффективно работает на довольно узком классе задач.</a:t>
            </a:r>
          </a:p>
          <a:p>
            <a:pPr fontAlgn="base"/>
            <a:r>
              <a:rPr lang="ru-RU" sz="1200" kern="1200" dirty="0">
                <a:solidFill>
                  <a:schemeClr val="tx1"/>
                </a:solidFill>
                <a:effectLst/>
                <a:latin typeface="+mn-lt"/>
                <a:ea typeface="+mn-ea"/>
                <a:cs typeface="+mn-cs"/>
              </a:rPr>
              <a:t>В частности, она может использоваться для распознавания чёрно-белых изображений: штрих-кодов, цифр индекса и др.</a:t>
            </a:r>
          </a:p>
          <a:p>
            <a:pPr fontAlgn="base"/>
            <a:r>
              <a:rPr lang="ru-RU" sz="1200" kern="1200" dirty="0">
                <a:solidFill>
                  <a:schemeClr val="tx1"/>
                </a:solidFill>
                <a:effectLst/>
                <a:latin typeface="+mn-lt"/>
                <a:ea typeface="+mn-ea"/>
                <a:cs typeface="+mn-cs"/>
              </a:rPr>
              <a:t>В 1988 г. Барт </a:t>
            </a:r>
            <a:r>
              <a:rPr lang="ru-RU" sz="1200" kern="1200" dirty="0" err="1">
                <a:solidFill>
                  <a:schemeClr val="tx1"/>
                </a:solidFill>
                <a:effectLst/>
                <a:latin typeface="+mn-lt"/>
                <a:ea typeface="+mn-ea"/>
                <a:cs typeface="+mn-cs"/>
              </a:rPr>
              <a:t>Коско</a:t>
            </a:r>
            <a:r>
              <a:rPr lang="ru-RU" sz="1200" kern="1200" dirty="0">
                <a:solidFill>
                  <a:schemeClr val="tx1"/>
                </a:solidFill>
                <a:effectLst/>
                <a:latin typeface="+mn-lt"/>
                <a:ea typeface="+mn-ea"/>
                <a:cs typeface="+mn-cs"/>
              </a:rPr>
              <a:t> разработал тип нейронной сети, названный им «двунаправленной ассоциативной памятью» (а сегодня она называется сетью </a:t>
            </a:r>
            <a:r>
              <a:rPr lang="ru-RU" sz="1200" kern="1200" dirty="0" err="1">
                <a:solidFill>
                  <a:schemeClr val="tx1"/>
                </a:solidFill>
                <a:effectLst/>
                <a:latin typeface="+mn-lt"/>
                <a:ea typeface="+mn-ea"/>
                <a:cs typeface="+mn-cs"/>
              </a:rPr>
              <a:t>Коско</a:t>
            </a:r>
            <a:r>
              <a:rPr lang="ru-RU" sz="1200" kern="1200" dirty="0">
                <a:solidFill>
                  <a:schemeClr val="tx1"/>
                </a:solidFill>
                <a:effectLst/>
                <a:latin typeface="+mn-lt"/>
                <a:ea typeface="+mn-ea"/>
                <a:cs typeface="+mn-cs"/>
              </a:rPr>
              <a:t>). Это вариант сети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в котором входными является часть нейронов, а выходными – оставшиеся нейроны. Все нейроны входного и выходного слоёв соединены друг с другом двунаправленными связями, которые обучаются так же, как и для сети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Сеть </a:t>
            </a:r>
            <a:r>
              <a:rPr lang="ru-RU" sz="1200" kern="1200" dirty="0" err="1">
                <a:solidFill>
                  <a:schemeClr val="tx1"/>
                </a:solidFill>
                <a:effectLst/>
                <a:latin typeface="+mn-lt"/>
                <a:ea typeface="+mn-ea"/>
                <a:cs typeface="+mn-cs"/>
              </a:rPr>
              <a:t>Коско</a:t>
            </a:r>
            <a:r>
              <a:rPr lang="ru-RU" sz="1200" kern="1200" dirty="0">
                <a:solidFill>
                  <a:schemeClr val="tx1"/>
                </a:solidFill>
                <a:effectLst/>
                <a:latin typeface="+mn-lt"/>
                <a:ea typeface="+mn-ea"/>
                <a:cs typeface="+mn-cs"/>
              </a:rPr>
              <a:t> работает на тех же задачах, что и сеть </a:t>
            </a:r>
            <a:r>
              <a:rPr lang="ru-RU" sz="1200" kern="1200" dirty="0" err="1">
                <a:solidFill>
                  <a:schemeClr val="tx1"/>
                </a:solidFill>
                <a:effectLst/>
                <a:latin typeface="+mn-lt"/>
                <a:ea typeface="+mn-ea"/>
                <a:cs typeface="+mn-cs"/>
              </a:rPr>
              <a:t>Хопфилда</a:t>
            </a:r>
            <a:r>
              <a:rPr lang="ru-RU" sz="1200" kern="1200" dirty="0">
                <a:solidFill>
                  <a:schemeClr val="tx1"/>
                </a:solidFill>
                <a:effectLst/>
                <a:latin typeface="+mn-lt"/>
                <a:ea typeface="+mn-ea"/>
                <a:cs typeface="+mn-cs"/>
              </a:rPr>
              <a:t>, но делает это немногим более эффективно. Также разработаны некоторые подтипы этой сети, в частности адаптивный вариант, в котором осуществляется изменение весов связей в процессе работы. Тем самым адаптивная сеть </a:t>
            </a:r>
            <a:r>
              <a:rPr lang="ru-RU" sz="1200" kern="1200" dirty="0" err="1">
                <a:solidFill>
                  <a:schemeClr val="tx1"/>
                </a:solidFill>
                <a:effectLst/>
                <a:latin typeface="+mn-lt"/>
                <a:ea typeface="+mn-ea"/>
                <a:cs typeface="+mn-cs"/>
              </a:rPr>
              <a:t>Коско</a:t>
            </a:r>
            <a:r>
              <a:rPr lang="ru-RU" sz="1200" kern="1200" dirty="0">
                <a:solidFill>
                  <a:schemeClr val="tx1"/>
                </a:solidFill>
                <a:effectLst/>
                <a:latin typeface="+mn-lt"/>
                <a:ea typeface="+mn-ea"/>
                <a:cs typeface="+mn-cs"/>
              </a:rPr>
              <a:t> позволяет идентифицировать искажённые и зашумлённые образцы.</a:t>
            </a:r>
          </a:p>
          <a:p>
            <a:pPr fontAlgn="base"/>
            <a:r>
              <a:rPr lang="ru-RU" sz="1200" kern="1200" dirty="0">
                <a:solidFill>
                  <a:schemeClr val="tx1"/>
                </a:solidFill>
                <a:effectLst/>
                <a:latin typeface="+mn-lt"/>
                <a:ea typeface="+mn-ea"/>
                <a:cs typeface="+mn-cs"/>
              </a:rPr>
              <a:t>Вообще, рекуррентными нейронными сетями называют любые искусственные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в которых есть обратные связи от нейронов более глубоких слоёв к нейронам менее глубоких, либо замыкание нейронов самих на себя или на нейроны того же самого слоя. При этом такая архитектура связей между нейронами и слоями может создаваться и в уже рассмотренных типах сетей, в которых изначально рекуррентных связей не предполагалось. Подобные сети могут запоминать информацию, организовывать циклы и иметь другие интересные свойства. Однако из-за сложности анализа поведения таких моделей большая часть предложенных или потенциальных архитектур изучена плохо.</a:t>
            </a:r>
          </a:p>
          <a:p>
            <a:r>
              <a:rPr lang="ru-RU" sz="1200" kern="1200" dirty="0">
                <a:solidFill>
                  <a:schemeClr val="tx1"/>
                </a:solidFill>
                <a:effectLst/>
                <a:latin typeface="+mn-lt"/>
                <a:ea typeface="+mn-ea"/>
                <a:cs typeface="+mn-cs"/>
              </a:rPr>
              <a:t>Общий вид архитектуры рекуррентной нейронной сети можно представить следующим образом.</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26</a:t>
            </a:fld>
            <a:endParaRPr lang="ru-RU"/>
          </a:p>
        </p:txBody>
      </p:sp>
    </p:spTree>
    <p:extLst>
      <p:ext uri="{BB962C8B-B14F-4D97-AF65-F5344CB8AC3E}">
        <p14:creationId xmlns:p14="http://schemas.microsoft.com/office/powerpoint/2010/main" val="1493179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В процессе исследований рекуррентных нейронных сетей стало ясно, что с обычными искусственными нейронами они работают не совсем эффективно – обычные нейроны с течением времени как будто бы «размываются», теряют своё обучение. Это не позволяет эффективно использовать обычные нейроны в рекуррентных нейронных сетях для задач классификации и, главное, прогнозирования временных рядов. И тогда появилась идея по разработке новых типов искусственных нейронов. Одним из наиболее знаменитых в этом плане является LSTM-нейрон (от англ. </a:t>
            </a:r>
            <a:r>
              <a:rPr lang="ru-RU" sz="1200" kern="1200" dirty="0" err="1">
                <a:solidFill>
                  <a:schemeClr val="tx1"/>
                </a:solidFill>
                <a:effectLst/>
                <a:latin typeface="+mn-lt"/>
                <a:ea typeface="+mn-ea"/>
                <a:cs typeface="+mn-cs"/>
              </a:rPr>
              <a:t>LongShortTermMemory</a:t>
            </a:r>
            <a:r>
              <a:rPr lang="ru-RU" sz="1200" kern="1200" dirty="0">
                <a:solidFill>
                  <a:schemeClr val="tx1"/>
                </a:solidFill>
                <a:effectLst/>
                <a:latin typeface="+mn-lt"/>
                <a:ea typeface="+mn-ea"/>
                <a:cs typeface="+mn-cs"/>
              </a:rPr>
              <a:t> – «долгая краткосрочная память»).</a:t>
            </a:r>
          </a:p>
          <a:p>
            <a:r>
              <a:rPr lang="ru-RU" sz="1200" kern="1200" dirty="0">
                <a:solidFill>
                  <a:schemeClr val="tx1"/>
                </a:solidFill>
                <a:effectLst/>
                <a:latin typeface="+mn-lt"/>
                <a:ea typeface="+mn-ea"/>
                <a:cs typeface="+mn-cs"/>
              </a:rPr>
              <a:t>Итак, </a:t>
            </a:r>
            <a:r>
              <a:rPr lang="ru-RU" sz="1200" kern="1200" dirty="0" err="1">
                <a:solidFill>
                  <a:schemeClr val="tx1"/>
                </a:solidFill>
                <a:effectLst/>
                <a:latin typeface="+mn-lt"/>
                <a:ea typeface="+mn-ea"/>
                <a:cs typeface="+mn-cs"/>
              </a:rPr>
              <a:t>Сепп</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Хохрайтер</a:t>
            </a:r>
            <a:r>
              <a:rPr lang="ru-RU" sz="1200" kern="1200" dirty="0">
                <a:solidFill>
                  <a:schemeClr val="tx1"/>
                </a:solidFill>
                <a:effectLst/>
                <a:latin typeface="+mn-lt"/>
                <a:ea typeface="+mn-ea"/>
                <a:cs typeface="+mn-cs"/>
              </a:rPr>
              <a:t> и Юрген </a:t>
            </a:r>
            <a:r>
              <a:rPr lang="ru-RU" sz="1200" kern="1200" dirty="0" err="1">
                <a:solidFill>
                  <a:schemeClr val="tx1"/>
                </a:solidFill>
                <a:effectLst/>
                <a:latin typeface="+mn-lt"/>
                <a:ea typeface="+mn-ea"/>
                <a:cs typeface="+mn-cs"/>
              </a:rPr>
              <a:t>Шмидхубер</a:t>
            </a:r>
            <a:r>
              <a:rPr lang="ru-RU" sz="1200" kern="1200" dirty="0">
                <a:solidFill>
                  <a:schemeClr val="tx1"/>
                </a:solidFill>
                <a:effectLst/>
                <a:latin typeface="+mn-lt"/>
                <a:ea typeface="+mn-ea"/>
                <a:cs typeface="+mn-cs"/>
              </a:rPr>
              <a:t> в 1997 г. Предложили новый вариант искусственного нейрона, который затем был улучшен Феликсом </a:t>
            </a:r>
            <a:r>
              <a:rPr lang="ru-RU" sz="1200" kern="1200" dirty="0" err="1">
                <a:solidFill>
                  <a:schemeClr val="tx1"/>
                </a:solidFill>
                <a:effectLst/>
                <a:latin typeface="+mn-lt"/>
                <a:ea typeface="+mn-ea"/>
                <a:cs typeface="+mn-cs"/>
              </a:rPr>
              <a:t>Герсом</a:t>
            </a:r>
            <a:r>
              <a:rPr lang="ru-RU" sz="1200" kern="1200" dirty="0">
                <a:solidFill>
                  <a:schemeClr val="tx1"/>
                </a:solidFill>
                <a:effectLst/>
                <a:latin typeface="+mn-lt"/>
                <a:ea typeface="+mn-ea"/>
                <a:cs typeface="+mn-cs"/>
              </a:rPr>
              <a:t> в 2000 г. Искусственная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составленная из LSTM-нейронов, является универсальной в смысле Тьюринга, т. е. при помощи неё можно вычислить любую вычислимую функцию (матрицу весов такой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можно воспринимать как программу). Именно такие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сегодня являются фундаментальной основой для построения решений ведущих компаний, работающих в области искусственного интеллекта. Сам же LSTM-нейрон может быть представлен при помощи следующей диаграммы.</a:t>
            </a:r>
            <a:endParaRPr lang="ru-RU" dirty="0"/>
          </a:p>
          <a:p>
            <a:endParaRPr lang="ru-RU" dirty="0"/>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27</a:t>
            </a:fld>
            <a:endParaRPr lang="ru-RU"/>
          </a:p>
        </p:txBody>
      </p:sp>
    </p:spTree>
    <p:extLst>
      <p:ext uri="{BB962C8B-B14F-4D97-AF65-F5344CB8AC3E}">
        <p14:creationId xmlns:p14="http://schemas.microsoft.com/office/powerpoint/2010/main" val="1640270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На сегодняшний день, как уже сказано выше, LSTM-нейрон является самой продвинутой моделью биологического нейрона. Однако он всё так же имеет одно важное упущение – нейроны в нервной системе млекопитающих получают информацию не только при помощи передачи электрических импульсов от дендритов через аксоны к следующим нейронам, но ещё используются различные </a:t>
            </a:r>
            <a:r>
              <a:rPr lang="ru-RU" sz="1200" kern="1200" dirty="0" err="1">
                <a:solidFill>
                  <a:schemeClr val="tx1"/>
                </a:solidFill>
                <a:effectLst/>
                <a:latin typeface="+mn-lt"/>
                <a:ea typeface="+mn-ea"/>
                <a:cs typeface="+mn-cs"/>
              </a:rPr>
              <a:t>нейромедиаторы</a:t>
            </a:r>
            <a:r>
              <a:rPr lang="ru-RU" sz="1200" kern="1200" dirty="0">
                <a:solidFill>
                  <a:schemeClr val="tx1"/>
                </a:solidFill>
                <a:effectLst/>
                <a:latin typeface="+mn-lt"/>
                <a:ea typeface="+mn-ea"/>
                <a:cs typeface="+mn-cs"/>
              </a:rPr>
              <a:t> в </a:t>
            </a:r>
            <a:r>
              <a:rPr lang="ru-RU" sz="1200" kern="1200" dirty="0" err="1">
                <a:solidFill>
                  <a:schemeClr val="tx1"/>
                </a:solidFill>
                <a:effectLst/>
                <a:latin typeface="+mn-lt"/>
                <a:ea typeface="+mn-ea"/>
                <a:cs typeface="+mn-cs"/>
              </a:rPr>
              <a:t>синаптических</a:t>
            </a:r>
            <a:r>
              <a:rPr lang="ru-RU" sz="1200" kern="1200" dirty="0">
                <a:solidFill>
                  <a:schemeClr val="tx1"/>
                </a:solidFill>
                <a:effectLst/>
                <a:latin typeface="+mn-lt"/>
                <a:ea typeface="+mn-ea"/>
                <a:cs typeface="+mn-cs"/>
              </a:rPr>
              <a:t> щелях, а также гуморальное воздействие на весь нейрон в целом. Кроме того, до сих пор не до конца изучена роль глиальных клеток, которых в нервной системе на порядок больше, чем нейронов.</a:t>
            </a:r>
          </a:p>
          <a:p>
            <a:pPr fontAlgn="base"/>
            <a:r>
              <a:rPr lang="ru-RU" sz="1200" kern="1200" dirty="0">
                <a:solidFill>
                  <a:schemeClr val="tx1"/>
                </a:solidFill>
                <a:effectLst/>
                <a:latin typeface="+mn-lt"/>
                <a:ea typeface="+mn-ea"/>
                <a:cs typeface="+mn-cs"/>
              </a:rPr>
              <a:t>Другая сложность, которая проявляется при реализации искусственных </a:t>
            </a:r>
            <a:r>
              <a:rPr lang="ru-RU" sz="1200" kern="1200" dirty="0" err="1">
                <a:solidFill>
                  <a:schemeClr val="tx1"/>
                </a:solidFill>
                <a:effectLst/>
                <a:latin typeface="+mn-lt"/>
                <a:ea typeface="+mn-ea"/>
                <a:cs typeface="+mn-cs"/>
              </a:rPr>
              <a:t>нейросетей</a:t>
            </a:r>
            <a:r>
              <a:rPr lang="ru-RU" sz="1200" kern="1200" dirty="0">
                <a:solidFill>
                  <a:schemeClr val="tx1"/>
                </a:solidFill>
                <a:effectLst/>
                <a:latin typeface="+mn-lt"/>
                <a:ea typeface="+mn-ea"/>
                <a:cs typeface="+mn-cs"/>
              </a:rPr>
              <a:t> на LSTM-нейронах, – их относительно высокие требования к вычислительным ресурсам.</a:t>
            </a:r>
          </a:p>
          <a:p>
            <a:pPr fontAlgn="base"/>
            <a:r>
              <a:rPr lang="ru-RU" sz="1200" kern="1200" dirty="0">
                <a:solidFill>
                  <a:schemeClr val="tx1"/>
                </a:solidFill>
                <a:effectLst/>
                <a:latin typeface="+mn-lt"/>
                <a:ea typeface="+mn-ea"/>
                <a:cs typeface="+mn-cs"/>
              </a:rPr>
              <a:t>Из-за описанных сложностей с LSTM-нейроном был разработан так называемый GRU-нейрон (от англ. </a:t>
            </a:r>
            <a:r>
              <a:rPr lang="ru-RU" sz="1200" kern="1200" dirty="0" err="1">
                <a:solidFill>
                  <a:schemeClr val="tx1"/>
                </a:solidFill>
                <a:effectLst/>
                <a:latin typeface="+mn-lt"/>
                <a:ea typeface="+mn-ea"/>
                <a:cs typeface="+mn-cs"/>
              </a:rPr>
              <a:t>gatedrecurrentunit</a:t>
            </a:r>
            <a:r>
              <a:rPr lang="ru-RU" sz="1200" kern="1200" dirty="0">
                <a:solidFill>
                  <a:schemeClr val="tx1"/>
                </a:solidFill>
                <a:effectLst/>
                <a:latin typeface="+mn-lt"/>
                <a:ea typeface="+mn-ea"/>
                <a:cs typeface="+mn-cs"/>
              </a:rPr>
              <a:t> – «рекуррентный нейрон с </a:t>
            </a:r>
            <a:r>
              <a:rPr lang="ru-RU" sz="1200" kern="1200" dirty="0" err="1">
                <a:solidFill>
                  <a:schemeClr val="tx1"/>
                </a:solidFill>
                <a:effectLst/>
                <a:latin typeface="+mn-lt"/>
                <a:ea typeface="+mn-ea"/>
                <a:cs typeface="+mn-cs"/>
              </a:rPr>
              <a:t>гейтами</a:t>
            </a:r>
            <a:r>
              <a:rPr lang="ru-RU" sz="1200" kern="1200" dirty="0">
                <a:solidFill>
                  <a:schemeClr val="tx1"/>
                </a:solidFill>
                <a:effectLst/>
                <a:latin typeface="+mn-lt"/>
                <a:ea typeface="+mn-ea"/>
                <a:cs typeface="+mn-cs"/>
              </a:rPr>
              <a:t>»), который практически повторяет структуру LSTM-нейрона, но в нём нет выходного </a:t>
            </a:r>
            <a:r>
              <a:rPr lang="ru-RU" sz="1200" kern="1200" dirty="0" err="1">
                <a:solidFill>
                  <a:schemeClr val="tx1"/>
                </a:solidFill>
                <a:effectLst/>
                <a:latin typeface="+mn-lt"/>
                <a:ea typeface="+mn-ea"/>
                <a:cs typeface="+mn-cs"/>
              </a:rPr>
              <a:t>гейта</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Hи</a:t>
            </a:r>
            <a:r>
              <a:rPr lang="ru-RU" sz="1200" kern="1200" dirty="0">
                <a:solidFill>
                  <a:schemeClr val="tx1"/>
                </a:solidFill>
                <a:effectLst/>
                <a:latin typeface="+mn-lt"/>
                <a:ea typeface="+mn-ea"/>
                <a:cs typeface="+mn-cs"/>
              </a:rPr>
              <a:t>, соответственно, всех используемых этим </a:t>
            </a:r>
            <a:r>
              <a:rPr lang="ru-RU" sz="1200" kern="1200" dirty="0" err="1">
                <a:solidFill>
                  <a:schemeClr val="tx1"/>
                </a:solidFill>
                <a:effectLst/>
                <a:latin typeface="+mn-lt"/>
                <a:ea typeface="+mn-ea"/>
                <a:cs typeface="+mn-cs"/>
              </a:rPr>
              <a:t>гейтом</a:t>
            </a:r>
            <a:r>
              <a:rPr lang="ru-RU" sz="1200" kern="1200" dirty="0">
                <a:solidFill>
                  <a:schemeClr val="tx1"/>
                </a:solidFill>
                <a:effectLst/>
                <a:latin typeface="+mn-lt"/>
                <a:ea typeface="+mn-ea"/>
                <a:cs typeface="+mn-cs"/>
              </a:rPr>
              <a:t> потоков. Это позволило существенно снизить вычислительную сложность работы такого искусственного нейрона, однако он так же эффективен для отдельных задач, как и LSTM-нейрон (в частности, на GRU-нейронах хорошо решаются задачи синтеза – моделирование музыки или моделирование текста и разговора).</a:t>
            </a:r>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28</a:t>
            </a:fld>
            <a:endParaRPr lang="ru-RU"/>
          </a:p>
        </p:txBody>
      </p:sp>
    </p:spTree>
    <p:extLst>
      <p:ext uri="{BB962C8B-B14F-4D97-AF65-F5344CB8AC3E}">
        <p14:creationId xmlns:p14="http://schemas.microsoft.com/office/powerpoint/2010/main" val="1640270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Мы изучили сети прямого распространения и рекуррентные сети, и уже по пройденному материалу видно, как широко это направление исследований. Так что теперь мы можем перейти к более прикладным вариантам, на которых сегодня решается большинство задач, где используются искусственные нейронные сети.</a:t>
            </a:r>
          </a:p>
          <a:p>
            <a:pPr fontAlgn="base"/>
            <a:r>
              <a:rPr lang="ru-RU" sz="1200" kern="1200" dirty="0">
                <a:solidFill>
                  <a:schemeClr val="tx1"/>
                </a:solidFill>
                <a:effectLst/>
                <a:latin typeface="+mn-lt"/>
                <a:ea typeface="+mn-ea"/>
                <a:cs typeface="+mn-cs"/>
              </a:rPr>
              <a:t>Самый первый интересный вариант – так называемый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Этим словом обозначается специальная архитектура искусственной нейронной сети с одним скрытым слоем без обратных связей. Главная особенность такой сети заключается в том, что количество нейронов на входном и выходном слоях одинаково, а на скрытом слое – меньше. Это ограничение необходимо для того, чтобы сеть не зафиксировалась на тривиальном варианте в процессе обучения без учителя, которое для </a:t>
            </a:r>
            <a:r>
              <a:rPr lang="ru-RU" sz="1200" kern="1200" dirty="0" err="1">
                <a:solidFill>
                  <a:schemeClr val="tx1"/>
                </a:solidFill>
                <a:effectLst/>
                <a:latin typeface="+mn-lt"/>
                <a:ea typeface="+mn-ea"/>
                <a:cs typeface="+mn-cs"/>
              </a:rPr>
              <a:t>автокодировщиков</a:t>
            </a:r>
            <a:r>
              <a:rPr lang="ru-RU" sz="1200" kern="1200" dirty="0">
                <a:solidFill>
                  <a:schemeClr val="tx1"/>
                </a:solidFill>
                <a:effectLst/>
                <a:latin typeface="+mn-lt"/>
                <a:ea typeface="+mn-ea"/>
                <a:cs typeface="+mn-cs"/>
              </a:rPr>
              <a:t> заключается в получении на выходном слое результатов, как можно более похожих на входные параметры сети. Другими словами, обучение нейронов скрытого слоя в таких условиях позволяет </a:t>
            </a:r>
            <a:r>
              <a:rPr lang="ru-RU" sz="1200" kern="1200" dirty="0" err="1">
                <a:solidFill>
                  <a:schemeClr val="tx1"/>
                </a:solidFill>
                <a:effectLst/>
                <a:latin typeface="+mn-lt"/>
                <a:ea typeface="+mn-ea"/>
                <a:cs typeface="+mn-cs"/>
              </a:rPr>
              <a:t>автокодировщику</a:t>
            </a:r>
            <a:r>
              <a:rPr lang="ru-RU" sz="1200" kern="1200" dirty="0">
                <a:solidFill>
                  <a:schemeClr val="tx1"/>
                </a:solidFill>
                <a:effectLst/>
                <a:latin typeface="+mn-lt"/>
                <a:ea typeface="+mn-ea"/>
                <a:cs typeface="+mn-cs"/>
              </a:rPr>
              <a:t> как бы осуществлять обобщение, сжимающее кодирование входной информации, отсюда и такое наименование.</a:t>
            </a:r>
          </a:p>
          <a:p>
            <a:pPr fontAlgn="base"/>
            <a:r>
              <a:rPr lang="ru-RU" sz="1200" kern="1200" dirty="0" err="1">
                <a:solidFill>
                  <a:schemeClr val="tx1"/>
                </a:solidFill>
                <a:effectLst/>
                <a:latin typeface="+mn-lt"/>
                <a:ea typeface="+mn-ea"/>
                <a:cs typeface="+mn-cs"/>
              </a:rPr>
              <a:t>Автокодировщики</a:t>
            </a:r>
            <a:r>
              <a:rPr lang="ru-RU" sz="1200" kern="1200" dirty="0">
                <a:solidFill>
                  <a:schemeClr val="tx1"/>
                </a:solidFill>
                <a:effectLst/>
                <a:latin typeface="+mn-lt"/>
                <a:ea typeface="+mn-ea"/>
                <a:cs typeface="+mn-cs"/>
              </a:rPr>
              <a:t> часто используются для последовательного обучения слоёв искусственных нейронных сетей. При таком подходе каждый новый слой представляется в качестве скрытого слоя </a:t>
            </a:r>
            <a:r>
              <a:rPr lang="ru-RU" sz="1200" kern="1200" dirty="0" err="1">
                <a:solidFill>
                  <a:schemeClr val="tx1"/>
                </a:solidFill>
                <a:effectLst/>
                <a:latin typeface="+mn-lt"/>
                <a:ea typeface="+mn-ea"/>
                <a:cs typeface="+mn-cs"/>
              </a:rPr>
              <a:t>автокодировщика</a:t>
            </a:r>
            <a:r>
              <a:rPr lang="ru-RU" sz="1200" kern="1200" dirty="0">
                <a:solidFill>
                  <a:schemeClr val="tx1"/>
                </a:solidFill>
                <a:effectLst/>
                <a:latin typeface="+mn-lt"/>
                <a:ea typeface="+mn-ea"/>
                <a:cs typeface="+mn-cs"/>
              </a:rPr>
              <a:t>, при этом входным слоем является предыдущий слой, обученный на предыдущем же шаге. Размерность каждого следующего слоя снижается, и тем самым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должна находить всё больше и больше обобщений, она должна всё сильнее и сильнее повышать степень абстракции кодируемой информации. После такого обучения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на каждом скрытом слое содержит нейроны, которые отвечают за очень глубокие уровни абстракции входной информации, и чем глубже слой, на котором находится нейрон, тем выше уровень абстракции. Сегодня это один из основных подходов в технологии глубокого обучения.</a:t>
            </a:r>
          </a:p>
        </p:txBody>
      </p:sp>
      <p:sp>
        <p:nvSpPr>
          <p:cNvPr id="4" name="Номер слайда 3"/>
          <p:cNvSpPr>
            <a:spLocks noGrp="1"/>
          </p:cNvSpPr>
          <p:nvPr>
            <p:ph type="sldNum" sz="quarter" idx="10"/>
          </p:nvPr>
        </p:nvSpPr>
        <p:spPr/>
        <p:txBody>
          <a:bodyPr/>
          <a:lstStyle/>
          <a:p>
            <a:fld id="{89CD3589-637C-4290-BCF8-903C66CD37D2}" type="slidenum">
              <a:rPr lang="ru-RU" smtClean="0"/>
              <a:t>29</a:t>
            </a:fld>
            <a:endParaRPr lang="ru-RU"/>
          </a:p>
        </p:txBody>
      </p:sp>
    </p:spTree>
    <p:extLst>
      <p:ext uri="{BB962C8B-B14F-4D97-AF65-F5344CB8AC3E}">
        <p14:creationId xmlns:p14="http://schemas.microsoft.com/office/powerpoint/2010/main" val="350270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ИИ-система – это техническая система, которая при помощи методов и технологий искусственного интеллекта решает задачу или набор задач, ранее доступных только человеку. При этом ИИ-системы  обладают двумя важными качествами, которые будут дифференцировать их в ряду других подобных систем. Это автономность и адаптивность, так называемые «2А».</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 Автономность – это свойство системы, позволяющее ей действовать и, главное, принимать решения самостоятельно, без дополнительных управляющих воздействий извне. Конечно, автономная система может принимать и исполнять такие внешние воздействия, но в условиях их отсутствия она вполне может действовать и справляться со своими задачами самостоятельно.</a:t>
            </a:r>
          </a:p>
          <a:p>
            <a:pPr fontAlgn="base">
              <a:lnSpc>
                <a:spcPct val="150000"/>
              </a:lnSpc>
            </a:pPr>
            <a:r>
              <a:rPr lang="ru-RU" sz="1800" dirty="0">
                <a:effectLst/>
                <a:latin typeface="Times New Roman" panose="02020603050405020304" pitchFamily="18" charset="0"/>
                <a:ea typeface="Times New Roman" panose="02020603050405020304" pitchFamily="18" charset="0"/>
              </a:rPr>
              <a:t>• Адаптивность – это свойство системы, которое позволяет ей действовать в условиях изменчивости внешних воздействий. </a:t>
            </a:r>
          </a:p>
          <a:p>
            <a:r>
              <a:rPr lang="ru-RU" sz="1800" dirty="0">
                <a:effectLst/>
                <a:latin typeface="Times New Roman" panose="02020603050405020304" pitchFamily="18" charset="0"/>
                <a:ea typeface="Times New Roman" panose="02020603050405020304" pitchFamily="18" charset="0"/>
              </a:rPr>
              <a:t>Если рассматривается техническая система, то адаптивность подразумевает возможность со стороны системы обрабатывать такие входные данные, которые не предусмотрены её изначальным проектом. Например, для </a:t>
            </a:r>
            <a:r>
              <a:rPr lang="ru-RU" sz="1800" dirty="0" err="1">
                <a:effectLst/>
                <a:latin typeface="Times New Roman" panose="02020603050405020304" pitchFamily="18" charset="0"/>
                <a:ea typeface="Times New Roman" panose="02020603050405020304" pitchFamily="18" charset="0"/>
              </a:rPr>
              <a:t>нейросетевых</a:t>
            </a:r>
            <a:r>
              <a:rPr lang="ru-RU" sz="1800" dirty="0">
                <a:effectLst/>
                <a:latin typeface="Times New Roman" panose="02020603050405020304" pitchFamily="18" charset="0"/>
                <a:ea typeface="Times New Roman" panose="02020603050405020304" pitchFamily="18" charset="0"/>
              </a:rPr>
              <a:t> систем это свойство обозначает, что система будет адекватно реагировать на такие стимулы, каких не было в обучающей выборке. Это два главных свойства ИИ-систем, но они не единственные.</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3</a:t>
            </a:fld>
            <a:endParaRPr lang="ru-RU"/>
          </a:p>
        </p:txBody>
      </p:sp>
    </p:spTree>
    <p:extLst>
      <p:ext uri="{BB962C8B-B14F-4D97-AF65-F5344CB8AC3E}">
        <p14:creationId xmlns:p14="http://schemas.microsoft.com/office/powerpoint/2010/main" val="1708980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Перед переходом к рассмотрению глубоких нейронных сетей остаётся отметить несколько особенных вариантов </a:t>
            </a:r>
            <a:r>
              <a:rPr lang="ru-RU" sz="1200" kern="1200" dirty="0" err="1">
                <a:solidFill>
                  <a:schemeClr val="tx1"/>
                </a:solidFill>
                <a:effectLst/>
                <a:latin typeface="+mn-lt"/>
                <a:ea typeface="+mn-ea"/>
                <a:cs typeface="+mn-cs"/>
              </a:rPr>
              <a:t>автокодировщиков</a:t>
            </a:r>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Вариационный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в рамках которого делаются сильные предположения относительно распределения скрытых переменных. Такие </a:t>
            </a:r>
            <a:r>
              <a:rPr lang="ru-RU" sz="1200" kern="1200" dirty="0" err="1">
                <a:solidFill>
                  <a:schemeClr val="tx1"/>
                </a:solidFill>
                <a:effectLst/>
                <a:latin typeface="+mn-lt"/>
                <a:ea typeface="+mn-ea"/>
                <a:cs typeface="+mn-cs"/>
              </a:rPr>
              <a:t>автокодировщики</a:t>
            </a:r>
            <a:r>
              <a:rPr lang="ru-RU" sz="1200" kern="1200" dirty="0">
                <a:solidFill>
                  <a:schemeClr val="tx1"/>
                </a:solidFill>
                <a:effectLst/>
                <a:latin typeface="+mn-lt"/>
                <a:ea typeface="+mn-ea"/>
                <a:cs typeface="+mn-cs"/>
              </a:rPr>
              <a:t> используют вариационное исчисление для обучения представлению скрытых переменных, что приводит к дополнительной потере компонентов при использовании специализированного алгоритма обучения. Он предполагает, что данные сгенерированы направленной графической моделью, и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при обучении строит аппроксимацию апостериорного распределения.</a:t>
            </a:r>
          </a:p>
          <a:p>
            <a:pPr fontAlgn="base"/>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удаляющий шум –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который принимает частично «повреждённые» входные данные, а обучение осуществляется для получения неискажённого выхода. Такие </a:t>
            </a:r>
            <a:r>
              <a:rPr lang="ru-RU" sz="1200" kern="1200" dirty="0" err="1">
                <a:solidFill>
                  <a:schemeClr val="tx1"/>
                </a:solidFill>
                <a:effectLst/>
                <a:latin typeface="+mn-lt"/>
                <a:ea typeface="+mn-ea"/>
                <a:cs typeface="+mn-cs"/>
              </a:rPr>
              <a:t>автокодировщики</a:t>
            </a:r>
            <a:r>
              <a:rPr lang="ru-RU" sz="1200" kern="1200" dirty="0">
                <a:solidFill>
                  <a:schemeClr val="tx1"/>
                </a:solidFill>
                <a:effectLst/>
                <a:latin typeface="+mn-lt"/>
                <a:ea typeface="+mn-ea"/>
                <a:cs typeface="+mn-cs"/>
              </a:rPr>
              <a:t> восстанавливают так называемое «хорошее представление», которое может быть получено из повреждённого выхода так, что достаточно точно воспроизводит ожидаемый выход.</a:t>
            </a:r>
          </a:p>
          <a:p>
            <a:pPr fontAlgn="base"/>
            <a:r>
              <a:rPr lang="ru-RU" sz="1200" kern="1200" dirty="0">
                <a:solidFill>
                  <a:schemeClr val="tx1"/>
                </a:solidFill>
                <a:effectLst/>
                <a:latin typeface="+mn-lt"/>
                <a:ea typeface="+mn-ea"/>
                <a:cs typeface="+mn-cs"/>
              </a:rPr>
              <a:t>• Разрежённый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который во время обучения имеет большее число скрытых нейронов, чем входных. Это создаёт так называемую «разрежённость» в нейронах, которая накладывается и на выходные нейроны.</a:t>
            </a:r>
          </a:p>
          <a:p>
            <a:pPr fontAlgn="base"/>
            <a:r>
              <a:rPr lang="ru-RU" sz="1200" kern="1200" dirty="0">
                <a:solidFill>
                  <a:schemeClr val="tx1"/>
                </a:solidFill>
                <a:effectLst/>
                <a:latin typeface="+mn-lt"/>
                <a:ea typeface="+mn-ea"/>
                <a:cs typeface="+mn-cs"/>
              </a:rPr>
              <a:t>Иногда это бывает полезно при решении задач классификации.</a:t>
            </a:r>
          </a:p>
          <a:p>
            <a:pPr fontAlgn="base"/>
            <a:r>
              <a:rPr lang="ru-RU" sz="1200" kern="1200" dirty="0">
                <a:solidFill>
                  <a:schemeClr val="tx1"/>
                </a:solidFill>
                <a:effectLst/>
                <a:latin typeface="+mn-lt"/>
                <a:ea typeface="+mn-ea"/>
                <a:cs typeface="+mn-cs"/>
              </a:rPr>
              <a:t>• Контрастный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 </a:t>
            </a:r>
            <a:r>
              <a:rPr lang="ru-RU" sz="1200" kern="1200" dirty="0" err="1">
                <a:solidFill>
                  <a:schemeClr val="tx1"/>
                </a:solidFill>
                <a:effectLst/>
                <a:latin typeface="+mn-lt"/>
                <a:ea typeface="+mn-ea"/>
                <a:cs typeface="+mn-cs"/>
              </a:rPr>
              <a:t>автокодировщик</a:t>
            </a:r>
            <a:r>
              <a:rPr lang="ru-RU" sz="1200" kern="1200" dirty="0">
                <a:solidFill>
                  <a:schemeClr val="tx1"/>
                </a:solidFill>
                <a:effectLst/>
                <a:latin typeface="+mn-lt"/>
                <a:ea typeface="+mn-ea"/>
                <a:cs typeface="+mn-cs"/>
              </a:rPr>
              <a:t>, который явным образом добавляет регуляризацию своей целевой функции, что заставляет нейронную модель исследовать функцию, которая является устойчивой к небольшим изменениям входных значений.</a:t>
            </a:r>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30</a:t>
            </a:fld>
            <a:endParaRPr lang="ru-RU"/>
          </a:p>
        </p:txBody>
      </p:sp>
    </p:spTree>
    <p:extLst>
      <p:ext uri="{BB962C8B-B14F-4D97-AF65-F5344CB8AC3E}">
        <p14:creationId xmlns:p14="http://schemas.microsoft.com/office/powerpoint/2010/main" val="3502708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Теперь, наконец-то, перейдём к рассмотрению искусственных нейронных сетей, которые получили название «</a:t>
            </a:r>
            <a:r>
              <a:rPr lang="ru-RU" sz="1200" kern="1200" dirty="0" err="1">
                <a:solidFill>
                  <a:schemeClr val="tx1"/>
                </a:solidFill>
                <a:effectLst/>
                <a:latin typeface="+mn-lt"/>
                <a:ea typeface="+mn-ea"/>
                <a:cs typeface="+mn-cs"/>
              </a:rPr>
              <a:t>свёрточных</a:t>
            </a:r>
            <a:r>
              <a:rPr lang="ru-RU" sz="1200" kern="1200" dirty="0">
                <a:solidFill>
                  <a:schemeClr val="tx1"/>
                </a:solidFill>
                <a:effectLst/>
                <a:latin typeface="+mn-lt"/>
                <a:ea typeface="+mn-ea"/>
                <a:cs typeface="+mn-cs"/>
              </a:rPr>
              <a:t>» (а также двойственных им – «развёрточных»). Такие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получили в последнее время самое широкое распространение, поскольку являются базовым строительным блоком для построения систем «глубокого обучения». Рассмотрим несколько примеров.</a:t>
            </a:r>
          </a:p>
          <a:p>
            <a:pPr fontAlgn="base"/>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сеть – ещё одна специальная архитектура искусственных нейронных сетей, которая очень эффективно решает задачу распознавания образов. Сама по себе архитектура была предложена в 1988 г. французским учёным Яном </a:t>
            </a:r>
            <a:r>
              <a:rPr lang="ru-RU" sz="1200" kern="1200" dirty="0" err="1">
                <a:solidFill>
                  <a:schemeClr val="tx1"/>
                </a:solidFill>
                <a:effectLst/>
                <a:latin typeface="+mn-lt"/>
                <a:ea typeface="+mn-ea"/>
                <a:cs typeface="+mn-cs"/>
              </a:rPr>
              <a:t>Лекуном</a:t>
            </a:r>
            <a:r>
              <a:rPr lang="ru-RU" sz="1200" kern="1200" dirty="0">
                <a:solidFill>
                  <a:schemeClr val="tx1"/>
                </a:solidFill>
                <a:effectLst/>
                <a:latin typeface="+mn-lt"/>
                <a:ea typeface="+mn-ea"/>
                <a:cs typeface="+mn-cs"/>
              </a:rPr>
              <a:t>, который взял некоторые идеи из устройства нервной системы млекопитающих и, в частности, зрительной коры головного мозга. Структура </a:t>
            </a:r>
            <a:r>
              <a:rPr lang="ru-RU" sz="1200" kern="1200" dirty="0" err="1">
                <a:solidFill>
                  <a:schemeClr val="tx1"/>
                </a:solidFill>
                <a:effectLst/>
                <a:latin typeface="+mn-lt"/>
                <a:ea typeface="+mn-ea"/>
                <a:cs typeface="+mn-cs"/>
              </a:rPr>
              <a:t>свёрточной</a:t>
            </a:r>
            <a:r>
              <a:rPr lang="ru-RU" sz="1200" kern="1200" dirty="0">
                <a:solidFill>
                  <a:schemeClr val="tx1"/>
                </a:solidFill>
                <a:effectLst/>
                <a:latin typeface="+mn-lt"/>
                <a:ea typeface="+mn-ea"/>
                <a:cs typeface="+mn-cs"/>
              </a:rPr>
              <a:t> нейронной сети состоит из большого количества слоёв двух чередующихся типов – </a:t>
            </a:r>
            <a:r>
              <a:rPr lang="ru-RU" sz="1200" kern="1200" dirty="0" err="1">
                <a:solidFill>
                  <a:schemeClr val="tx1"/>
                </a:solidFill>
                <a:effectLst/>
                <a:latin typeface="+mn-lt"/>
                <a:ea typeface="+mn-ea"/>
                <a:cs typeface="+mn-cs"/>
              </a:rPr>
              <a:t>свёрточных</a:t>
            </a:r>
            <a:r>
              <a:rPr lang="ru-RU" sz="1200" kern="1200" dirty="0">
                <a:solidFill>
                  <a:schemeClr val="tx1"/>
                </a:solidFill>
                <a:effectLst/>
                <a:latin typeface="+mn-lt"/>
                <a:ea typeface="+mn-ea"/>
                <a:cs typeface="+mn-cs"/>
              </a:rPr>
              <a:t> и </a:t>
            </a:r>
            <a:r>
              <a:rPr lang="ru-RU" sz="1200" kern="1200" dirty="0" err="1">
                <a:solidFill>
                  <a:schemeClr val="tx1"/>
                </a:solidFill>
                <a:effectLst/>
                <a:latin typeface="+mn-lt"/>
                <a:ea typeface="+mn-ea"/>
                <a:cs typeface="+mn-cs"/>
              </a:rPr>
              <a:t>субдискретизирующих</a:t>
            </a:r>
            <a:r>
              <a:rPr lang="ru-RU" sz="1200" kern="1200" dirty="0">
                <a:solidFill>
                  <a:schemeClr val="tx1"/>
                </a:solidFill>
                <a:effectLst/>
                <a:latin typeface="+mn-lt"/>
                <a:ea typeface="+mn-ea"/>
                <a:cs typeface="+mn-cs"/>
              </a:rPr>
              <a:t>. Обычно работа такой сети описывается как постепенный переход от конкретных особенностей распознаваемого образа к абстрактным деталям всё выше и выше по иерархии уровней абстракции. Например, в применении к изображениям это обозначает, что первые слои обнаруживают в частях изображения различные типовые элементы вроде разнонаправленных отрезков, а на последних слоях нейроны уже активируются в ответ на наличие в составе изображения каких-либо форм, конкретных объектов или образов.</a:t>
            </a:r>
          </a:p>
          <a:p>
            <a:r>
              <a:rPr lang="ru-RU" sz="1200" kern="1200" dirty="0">
                <a:solidFill>
                  <a:schemeClr val="tx1"/>
                </a:solidFill>
                <a:effectLst/>
                <a:latin typeface="+mn-lt"/>
                <a:ea typeface="+mn-ea"/>
                <a:cs typeface="+mn-cs"/>
              </a:rPr>
              <a:t>Суть операции свёртки, из-за которой сеть получила своё название, заключается в том, что каждый фрагмент входного образа поэлементно умножается на матрицу свёртки, результат этого перемножения суммируется, и итоговая сумма передаётся в аналогичную позицию выходного образа для заданного слоя.</a:t>
            </a:r>
          </a:p>
          <a:p>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Каждый слой свёртки передаёт свой выход на слой </a:t>
            </a:r>
            <a:r>
              <a:rPr lang="ru-RU" sz="1200" kern="1200" dirty="0" err="1">
                <a:solidFill>
                  <a:schemeClr val="tx1"/>
                </a:solidFill>
                <a:effectLst/>
                <a:latin typeface="+mn-lt"/>
                <a:ea typeface="+mn-ea"/>
                <a:cs typeface="+mn-cs"/>
              </a:rPr>
              <a:t>субдискретизации</a:t>
            </a:r>
            <a:r>
              <a:rPr lang="ru-RU" sz="1200" kern="1200" dirty="0">
                <a:solidFill>
                  <a:schemeClr val="tx1"/>
                </a:solidFill>
                <a:effectLst/>
                <a:latin typeface="+mn-lt"/>
                <a:ea typeface="+mn-ea"/>
                <a:cs typeface="+mn-cs"/>
              </a:rPr>
              <a:t>, и это важная особенность рассматриваемой архитектуры. </a:t>
            </a:r>
            <a:r>
              <a:rPr lang="ru-RU" sz="1200" kern="1200" dirty="0" err="1">
                <a:solidFill>
                  <a:schemeClr val="tx1"/>
                </a:solidFill>
                <a:effectLst/>
                <a:latin typeface="+mn-lt"/>
                <a:ea typeface="+mn-ea"/>
                <a:cs typeface="+mn-cs"/>
              </a:rPr>
              <a:t>Субдискретизация</a:t>
            </a:r>
            <a:r>
              <a:rPr lang="ru-RU" sz="1200" kern="1200" dirty="0">
                <a:solidFill>
                  <a:schemeClr val="tx1"/>
                </a:solidFill>
                <a:effectLst/>
                <a:latin typeface="+mn-lt"/>
                <a:ea typeface="+mn-ea"/>
                <a:cs typeface="+mn-cs"/>
              </a:rPr>
              <a:t> нелинейно уплотняет карту признаков так, что группа пикселей (обычно 3×3) преобразуется в один пиксель, и это делается при помощи нелинейного преобразования (обычно используется функция максимизации). Суть этой операции в том, чтобы получить карту признаков с предыдущего слоя свёртки и «огрубить» изображение. Другими словами, происходит отказ от ненужных деталей, и нейронная сеть начинает рассматривать всё более и более абстрактные признаки исходного изображения.</a:t>
            </a:r>
          </a:p>
          <a:p>
            <a:pPr fontAlgn="base"/>
            <a:r>
              <a:rPr lang="ru-RU" sz="1200" kern="1200" dirty="0">
                <a:solidFill>
                  <a:schemeClr val="tx1"/>
                </a:solidFill>
                <a:effectLst/>
                <a:latin typeface="+mn-lt"/>
                <a:ea typeface="+mn-ea"/>
                <a:cs typeface="+mn-cs"/>
              </a:rPr>
              <a:t>Кроме максимизации в качестве операции </a:t>
            </a:r>
            <a:r>
              <a:rPr lang="ru-RU" sz="1200" kern="1200" dirty="0" err="1">
                <a:solidFill>
                  <a:schemeClr val="tx1"/>
                </a:solidFill>
                <a:effectLst/>
                <a:latin typeface="+mn-lt"/>
                <a:ea typeface="+mn-ea"/>
                <a:cs typeface="+mn-cs"/>
              </a:rPr>
              <a:t>субдискретизации</a:t>
            </a:r>
            <a:r>
              <a:rPr lang="ru-RU" sz="1200" kern="1200" dirty="0">
                <a:solidFill>
                  <a:schemeClr val="tx1"/>
                </a:solidFill>
                <a:effectLst/>
                <a:latin typeface="+mn-lt"/>
                <a:ea typeface="+mn-ea"/>
                <a:cs typeface="+mn-cs"/>
              </a:rPr>
              <a:t>, могут использоваться и другие, и от этого зависят свойства получаемой нейронной сети, лучше или хуже подходящие для решения поставленной задачи.</a:t>
            </a:r>
          </a:p>
          <a:p>
            <a:pPr fontAlgn="base"/>
            <a:r>
              <a:rPr lang="ru-RU" sz="1200" kern="1200" dirty="0">
                <a:solidFill>
                  <a:schemeClr val="tx1"/>
                </a:solidFill>
                <a:effectLst/>
                <a:latin typeface="+mn-lt"/>
                <a:ea typeface="+mn-ea"/>
                <a:cs typeface="+mn-cs"/>
              </a:rPr>
              <a:t>Наибольший интерес вызывает то, что в операции свёртки матрица или ядро свёртки изначально не закладывается разработчиком нейронной сети, а самостоятельно подбирается в процессе обучения нейронной сети (чаще всего методом обратного распространения ошибки). В итоге для каждого </a:t>
            </a:r>
            <a:r>
              <a:rPr lang="ru-RU" sz="1200" kern="1200" dirty="0" err="1">
                <a:solidFill>
                  <a:schemeClr val="tx1"/>
                </a:solidFill>
                <a:effectLst/>
                <a:latin typeface="+mn-lt"/>
                <a:ea typeface="+mn-ea"/>
                <a:cs typeface="+mn-cs"/>
              </a:rPr>
              <a:t>свёрточного</a:t>
            </a:r>
            <a:r>
              <a:rPr lang="ru-RU" sz="1200" kern="1200" dirty="0">
                <a:solidFill>
                  <a:schemeClr val="tx1"/>
                </a:solidFill>
                <a:effectLst/>
                <a:latin typeface="+mn-lt"/>
                <a:ea typeface="+mn-ea"/>
                <a:cs typeface="+mn-cs"/>
              </a:rPr>
              <a:t> слоя получается большое количество карт признаков – отрезки и дуги, направленные под разными углами, границы между сплошными средами, точки и иные примитивы; а на более глубоких слоях – лица, животные, автомобили, здания и т. д. Количество карт признаков для каждого слоя является </a:t>
            </a:r>
            <a:r>
              <a:rPr lang="ru-RU" sz="1200" kern="1200" dirty="0" err="1">
                <a:solidFill>
                  <a:schemeClr val="tx1"/>
                </a:solidFill>
                <a:effectLst/>
                <a:latin typeface="+mn-lt"/>
                <a:ea typeface="+mn-ea"/>
                <a:cs typeface="+mn-cs"/>
              </a:rPr>
              <a:t>метапараметром</a:t>
            </a:r>
            <a:r>
              <a:rPr lang="ru-RU" sz="1200" kern="1200" dirty="0">
                <a:solidFill>
                  <a:schemeClr val="tx1"/>
                </a:solidFill>
                <a:effectLst/>
                <a:latin typeface="+mn-lt"/>
                <a:ea typeface="+mn-ea"/>
                <a:cs typeface="+mn-cs"/>
              </a:rPr>
              <a:t> сети и определяется разработчиком.</a:t>
            </a:r>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31</a:t>
            </a:fld>
            <a:endParaRPr lang="ru-RU"/>
          </a:p>
        </p:txBody>
      </p:sp>
    </p:spTree>
    <p:extLst>
      <p:ext uri="{BB962C8B-B14F-4D97-AF65-F5344CB8AC3E}">
        <p14:creationId xmlns:p14="http://schemas.microsoft.com/office/powerpoint/2010/main" val="136634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Для чего нужна </a:t>
            </a:r>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нейронная сеть? Как показали эксперименты, </a:t>
            </a:r>
            <a:r>
              <a:rPr lang="ru-RU" sz="1200" kern="1200" dirty="0" err="1">
                <a:solidFill>
                  <a:schemeClr val="tx1"/>
                </a:solidFill>
                <a:effectLst/>
                <a:latin typeface="+mn-lt"/>
                <a:ea typeface="+mn-ea"/>
                <a:cs typeface="+mn-cs"/>
              </a:rPr>
              <a:t>свёрточные</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a:t>
            </a:r>
          </a:p>
          <a:p>
            <a:pPr fontAlgn="base"/>
            <a:r>
              <a:rPr lang="ru-RU" sz="1200" kern="1200" dirty="0">
                <a:solidFill>
                  <a:schemeClr val="tx1"/>
                </a:solidFill>
                <a:effectLst/>
                <a:latin typeface="+mn-lt"/>
                <a:ea typeface="+mn-ea"/>
                <a:cs typeface="+mn-cs"/>
              </a:rPr>
              <a:t>• являются одним из лучших методов по распознаванию образов;</a:t>
            </a:r>
          </a:p>
          <a:p>
            <a:pPr fontAlgn="base"/>
            <a:r>
              <a:rPr lang="ru-RU" sz="1200" kern="1200" dirty="0">
                <a:solidFill>
                  <a:schemeClr val="tx1"/>
                </a:solidFill>
                <a:effectLst/>
                <a:latin typeface="+mn-lt"/>
                <a:ea typeface="+mn-ea"/>
                <a:cs typeface="+mn-cs"/>
              </a:rPr>
              <a:t>• по сравнению с </a:t>
            </a:r>
            <a:r>
              <a:rPr lang="ru-RU" sz="1200" kern="1200" dirty="0" err="1">
                <a:solidFill>
                  <a:schemeClr val="tx1"/>
                </a:solidFill>
                <a:effectLst/>
                <a:latin typeface="+mn-lt"/>
                <a:ea typeface="+mn-ea"/>
                <a:cs typeface="+mn-cs"/>
              </a:rPr>
              <a:t>полносвязными</a:t>
            </a:r>
            <a:r>
              <a:rPr lang="ru-RU" sz="1200" kern="1200" dirty="0">
                <a:solidFill>
                  <a:schemeClr val="tx1"/>
                </a:solidFill>
                <a:effectLst/>
                <a:latin typeface="+mn-lt"/>
                <a:ea typeface="+mn-ea"/>
                <a:cs typeface="+mn-cs"/>
              </a:rPr>
              <a:t> архитектурами (например, с </a:t>
            </a:r>
            <a:r>
              <a:rPr lang="ru-RU" sz="1200" kern="1200" dirty="0" err="1">
                <a:solidFill>
                  <a:schemeClr val="tx1"/>
                </a:solidFill>
                <a:effectLst/>
                <a:latin typeface="+mn-lt"/>
                <a:ea typeface="+mn-ea"/>
                <a:cs typeface="+mn-cs"/>
              </a:rPr>
              <a:t>перцептронами</a:t>
            </a:r>
            <a:r>
              <a:rPr lang="ru-RU" sz="1200" kern="1200" dirty="0">
                <a:solidFill>
                  <a:schemeClr val="tx1"/>
                </a:solidFill>
                <a:effectLst/>
                <a:latin typeface="+mn-lt"/>
                <a:ea typeface="+mn-ea"/>
                <a:cs typeface="+mn-cs"/>
              </a:rPr>
              <a:t>), требуют намного меньшего количества вычисляемых в процессе обучения параметров, из чего следует возможность построения сетей с большим количеством слоёв;</a:t>
            </a:r>
          </a:p>
          <a:p>
            <a:pPr fontAlgn="base"/>
            <a:r>
              <a:rPr lang="ru-RU" sz="1200" kern="1200" dirty="0">
                <a:solidFill>
                  <a:schemeClr val="tx1"/>
                </a:solidFill>
                <a:effectLst/>
                <a:latin typeface="+mn-lt"/>
                <a:ea typeface="+mn-ea"/>
                <a:cs typeface="+mn-cs"/>
              </a:rPr>
              <a:t>• позволяют эффективно распараллеливать свои вычисления;</a:t>
            </a:r>
          </a:p>
          <a:p>
            <a:pPr fontAlgn="base"/>
            <a:r>
              <a:rPr lang="ru-RU" sz="1200" kern="1200" dirty="0">
                <a:solidFill>
                  <a:schemeClr val="tx1"/>
                </a:solidFill>
                <a:effectLst/>
                <a:latin typeface="+mn-lt"/>
                <a:ea typeface="+mn-ea"/>
                <a:cs typeface="+mn-cs"/>
              </a:rPr>
              <a:t>• обладают устойчивостью к поворотам и сдвигам распознаваемых образов.</a:t>
            </a:r>
          </a:p>
          <a:p>
            <a:pPr fontAlgn="base"/>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9CD3589-637C-4290-BCF8-903C66CD37D2}" type="slidenum">
              <a:rPr lang="ru-RU" smtClean="0"/>
              <a:t>32</a:t>
            </a:fld>
            <a:endParaRPr lang="ru-RU"/>
          </a:p>
        </p:txBody>
      </p:sp>
    </p:spTree>
    <p:extLst>
      <p:ext uri="{BB962C8B-B14F-4D97-AF65-F5344CB8AC3E}">
        <p14:creationId xmlns:p14="http://schemas.microsoft.com/office/powerpoint/2010/main" val="1222568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Если про искусственные нейронные сети можно написать отдельную книгу, то про </a:t>
            </a:r>
            <a:r>
              <a:rPr lang="ru-RU" sz="1200" kern="1200" dirty="0" err="1">
                <a:solidFill>
                  <a:schemeClr val="tx1"/>
                </a:solidFill>
                <a:effectLst/>
                <a:latin typeface="+mn-lt"/>
                <a:ea typeface="+mn-ea"/>
                <a:cs typeface="+mn-cs"/>
              </a:rPr>
              <a:t>свёрточные</a:t>
            </a:r>
            <a:r>
              <a:rPr lang="ru-RU" sz="1200" kern="1200" dirty="0">
                <a:solidFill>
                  <a:schemeClr val="tx1"/>
                </a:solidFill>
                <a:effectLst/>
                <a:latin typeface="+mn-lt"/>
                <a:ea typeface="+mn-ea"/>
                <a:cs typeface="+mn-cs"/>
              </a:rPr>
              <a:t> нейронные сети можно написать ещё одну, поэтому оставим их и перейдём к следующему типу архитектуры – развёрточным сетям.</a:t>
            </a:r>
          </a:p>
          <a:p>
            <a:pPr fontAlgn="base"/>
            <a:r>
              <a:rPr lang="ru-RU" sz="1200" kern="1200" dirty="0">
                <a:solidFill>
                  <a:schemeClr val="tx1"/>
                </a:solidFill>
                <a:effectLst/>
                <a:latin typeface="+mn-lt"/>
                <a:ea typeface="+mn-ea"/>
                <a:cs typeface="+mn-cs"/>
              </a:rPr>
              <a:t>Развёрточные нейронные сети – это как бы перевёрнутые задом наперёд </a:t>
            </a:r>
            <a:r>
              <a:rPr lang="ru-RU" sz="1200" kern="1200" dirty="0" err="1">
                <a:solidFill>
                  <a:schemeClr val="tx1"/>
                </a:solidFill>
                <a:effectLst/>
                <a:latin typeface="+mn-lt"/>
                <a:ea typeface="+mn-ea"/>
                <a:cs typeface="+mn-cs"/>
              </a:rPr>
              <a:t>свёрточные</a:t>
            </a:r>
            <a:r>
              <a:rPr lang="ru-RU" sz="1200" kern="1200" dirty="0">
                <a:solidFill>
                  <a:schemeClr val="tx1"/>
                </a:solidFill>
                <a:effectLst/>
                <a:latin typeface="+mn-lt"/>
                <a:ea typeface="+mn-ea"/>
                <a:cs typeface="+mn-cs"/>
              </a:rPr>
              <a:t> сети. Они были предложены Мэтью </a:t>
            </a:r>
            <a:r>
              <a:rPr lang="ru-RU" sz="1200" kern="1200" dirty="0" err="1">
                <a:solidFill>
                  <a:schemeClr val="tx1"/>
                </a:solidFill>
                <a:effectLst/>
                <a:latin typeface="+mn-lt"/>
                <a:ea typeface="+mn-ea"/>
                <a:cs typeface="+mn-cs"/>
              </a:rPr>
              <a:t>Зайлером</a:t>
            </a:r>
            <a:r>
              <a:rPr lang="ru-RU" sz="1200" kern="1200" dirty="0">
                <a:solidFill>
                  <a:schemeClr val="tx1"/>
                </a:solidFill>
                <a:effectLst/>
                <a:latin typeface="+mn-lt"/>
                <a:ea typeface="+mn-ea"/>
                <a:cs typeface="+mn-cs"/>
              </a:rPr>
              <a:t> для простой задачи – анализа работы </a:t>
            </a:r>
            <a:r>
              <a:rPr lang="ru-RU" sz="1200" kern="1200" dirty="0" err="1">
                <a:solidFill>
                  <a:schemeClr val="tx1"/>
                </a:solidFill>
                <a:effectLst/>
                <a:latin typeface="+mn-lt"/>
                <a:ea typeface="+mn-ea"/>
                <a:cs typeface="+mn-cs"/>
              </a:rPr>
              <a:t>свёрточных</a:t>
            </a:r>
            <a:r>
              <a:rPr lang="ru-RU" sz="1200" kern="1200" dirty="0">
                <a:solidFill>
                  <a:schemeClr val="tx1"/>
                </a:solidFill>
                <a:effectLst/>
                <a:latin typeface="+mn-lt"/>
                <a:ea typeface="+mn-ea"/>
                <a:cs typeface="+mn-cs"/>
              </a:rPr>
              <a:t> нейронных сетей.</a:t>
            </a:r>
          </a:p>
          <a:p>
            <a:r>
              <a:rPr lang="ru-RU" sz="1200" kern="1200" dirty="0">
                <a:solidFill>
                  <a:schemeClr val="tx1"/>
                </a:solidFill>
                <a:effectLst/>
                <a:latin typeface="+mn-lt"/>
                <a:ea typeface="+mn-ea"/>
                <a:cs typeface="+mn-cs"/>
              </a:rPr>
              <a:t>Дело в том, что глубинное обучение задействует воистину огромное количество слоёв, а в </a:t>
            </a:r>
            <a:r>
              <a:rPr lang="ru-RU" sz="1200" kern="1200" dirty="0" err="1">
                <a:solidFill>
                  <a:schemeClr val="tx1"/>
                </a:solidFill>
                <a:effectLst/>
                <a:latin typeface="+mn-lt"/>
                <a:ea typeface="+mn-ea"/>
                <a:cs typeface="+mn-cs"/>
              </a:rPr>
              <a:t>свёрточных</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нейросетях</a:t>
            </a:r>
            <a:r>
              <a:rPr lang="ru-RU" sz="1200" kern="1200" dirty="0">
                <a:solidFill>
                  <a:schemeClr val="tx1"/>
                </a:solidFill>
                <a:effectLst/>
                <a:latin typeface="+mn-lt"/>
                <a:ea typeface="+mn-ea"/>
                <a:cs typeface="+mn-cs"/>
              </a:rPr>
              <a:t> эти слои ещё и разных типов, и </a:t>
            </a:r>
            <a:r>
              <a:rPr lang="ru-RU" sz="1200" kern="1200" dirty="0" err="1">
                <a:solidFill>
                  <a:schemeClr val="tx1"/>
                </a:solidFill>
                <a:effectLst/>
                <a:latin typeface="+mn-lt"/>
                <a:ea typeface="+mn-ea"/>
                <a:cs typeface="+mn-cs"/>
              </a:rPr>
              <a:t>субдискретизация</a:t>
            </a:r>
            <a:r>
              <a:rPr lang="ru-RU" sz="1200" kern="1200" dirty="0">
                <a:solidFill>
                  <a:schemeClr val="tx1"/>
                </a:solidFill>
                <a:effectLst/>
                <a:latin typeface="+mn-lt"/>
                <a:ea typeface="+mn-ea"/>
                <a:cs typeface="+mn-cs"/>
              </a:rPr>
              <a:t> осуществляется по разным каналам, а с учётом того, что чем глубже и </a:t>
            </a:r>
            <a:r>
              <a:rPr lang="ru-RU" sz="1200" kern="1200" dirty="0" err="1">
                <a:solidFill>
                  <a:schemeClr val="tx1"/>
                </a:solidFill>
                <a:effectLst/>
                <a:latin typeface="+mn-lt"/>
                <a:ea typeface="+mn-ea"/>
                <a:cs typeface="+mn-cs"/>
              </a:rPr>
              <a:t>полносвязнее</a:t>
            </a:r>
            <a:r>
              <a:rPr lang="ru-RU" sz="1200" kern="1200" dirty="0">
                <a:solidFill>
                  <a:schemeClr val="tx1"/>
                </a:solidFill>
                <a:effectLst/>
                <a:latin typeface="+mn-lt"/>
                <a:ea typeface="+mn-ea"/>
                <a:cs typeface="+mn-cs"/>
              </a:rPr>
              <a:t> сеть, тем сложнее понять, как она обучается, необходим хотя бы какой-то эвристический механизм или инструмент для оценки того, правильно ли обучается </a:t>
            </a:r>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и не переобучилась ли она.</a:t>
            </a:r>
            <a:endParaRPr lang="ru-RU" dirty="0"/>
          </a:p>
          <a:p>
            <a:pPr fontAlgn="base"/>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Если говорить самым простым языком, то развёрточная нейронная сеть строит иерархические представления </a:t>
            </a:r>
            <a:r>
              <a:rPr lang="ru-RU" sz="1200" kern="1200" dirty="0" err="1">
                <a:solidFill>
                  <a:schemeClr val="tx1"/>
                </a:solidFill>
                <a:effectLst/>
                <a:latin typeface="+mn-lt"/>
                <a:ea typeface="+mn-ea"/>
                <a:cs typeface="+mn-cs"/>
              </a:rPr>
              <a:t>свёрточной</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к которой подключена. При этом в рассмотрение принимаются все карты признаков и параметры, которые были получены во время обучения </a:t>
            </a:r>
            <a:r>
              <a:rPr lang="ru-RU" sz="1200" kern="1200" dirty="0" err="1">
                <a:solidFill>
                  <a:schemeClr val="tx1"/>
                </a:solidFill>
                <a:effectLst/>
                <a:latin typeface="+mn-lt"/>
                <a:ea typeface="+mn-ea"/>
                <a:cs typeface="+mn-cs"/>
              </a:rPr>
              <a:t>свёрточной</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Развёрточная нейронная сеть как бы пытается восстановить тот сигнал, который распознавала </a:t>
            </a:r>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но из-за большого количества нелинейных и необратимых преобразований это удаётся сделать лишь частично. Однако развёрточная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подключена к каждому </a:t>
            </a:r>
            <a:r>
              <a:rPr lang="ru-RU" sz="1200" kern="1200" dirty="0" err="1">
                <a:solidFill>
                  <a:schemeClr val="tx1"/>
                </a:solidFill>
                <a:effectLst/>
                <a:latin typeface="+mn-lt"/>
                <a:ea typeface="+mn-ea"/>
                <a:cs typeface="+mn-cs"/>
              </a:rPr>
              <a:t>свёрточному</a:t>
            </a:r>
            <a:r>
              <a:rPr lang="ru-RU" sz="1200" kern="1200" dirty="0">
                <a:solidFill>
                  <a:schemeClr val="tx1"/>
                </a:solidFill>
                <a:effectLst/>
                <a:latin typeface="+mn-lt"/>
                <a:ea typeface="+mn-ea"/>
                <a:cs typeface="+mn-cs"/>
              </a:rPr>
              <a:t> слою </a:t>
            </a:r>
            <a:r>
              <a:rPr lang="ru-RU" sz="1200" kern="1200" dirty="0" err="1">
                <a:solidFill>
                  <a:schemeClr val="tx1"/>
                </a:solidFill>
                <a:effectLst/>
                <a:latin typeface="+mn-lt"/>
                <a:ea typeface="+mn-ea"/>
                <a:cs typeface="+mn-cs"/>
              </a:rPr>
              <a:t>свёрточной</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и восстанавливает изображения для всех </a:t>
            </a:r>
            <a:r>
              <a:rPr lang="ru-RU" sz="1200" kern="1200" dirty="0" err="1">
                <a:solidFill>
                  <a:schemeClr val="tx1"/>
                </a:solidFill>
                <a:effectLst/>
                <a:latin typeface="+mn-lt"/>
                <a:ea typeface="+mn-ea"/>
                <a:cs typeface="+mn-cs"/>
              </a:rPr>
              <a:t>свёрточных</a:t>
            </a:r>
            <a:r>
              <a:rPr lang="ru-RU" sz="1200" kern="1200" dirty="0">
                <a:solidFill>
                  <a:schemeClr val="tx1"/>
                </a:solidFill>
                <a:effectLst/>
                <a:latin typeface="+mn-lt"/>
                <a:ea typeface="+mn-ea"/>
                <a:cs typeface="+mn-cs"/>
              </a:rPr>
              <a:t> слоёв, обучаясь параллельно. В итоге получается нейронная сеть, которая позволяет «видеть» то, как обучена </a:t>
            </a:r>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нейронная сеть и хотя бы отчасти объяснять результаты.</a:t>
            </a:r>
          </a:p>
        </p:txBody>
      </p:sp>
      <p:sp>
        <p:nvSpPr>
          <p:cNvPr id="4" name="Номер слайда 3"/>
          <p:cNvSpPr>
            <a:spLocks noGrp="1"/>
          </p:cNvSpPr>
          <p:nvPr>
            <p:ph type="sldNum" sz="quarter" idx="10"/>
          </p:nvPr>
        </p:nvSpPr>
        <p:spPr/>
        <p:txBody>
          <a:bodyPr/>
          <a:lstStyle/>
          <a:p>
            <a:fld id="{89CD3589-637C-4290-BCF8-903C66CD37D2}" type="slidenum">
              <a:rPr lang="ru-RU" smtClean="0"/>
              <a:t>33</a:t>
            </a:fld>
            <a:endParaRPr lang="ru-RU"/>
          </a:p>
        </p:txBody>
      </p:sp>
    </p:spTree>
    <p:extLst>
      <p:ext uri="{BB962C8B-B14F-4D97-AF65-F5344CB8AC3E}">
        <p14:creationId xmlns:p14="http://schemas.microsoft.com/office/powerpoint/2010/main" val="3696327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Перейдём к следующему важному варианту архитектуры искусственных нейронных сетей. Это </a:t>
            </a:r>
            <a:r>
              <a:rPr lang="ru-RU" sz="1200" kern="1200" dirty="0" err="1">
                <a:solidFill>
                  <a:schemeClr val="tx1"/>
                </a:solidFill>
                <a:effectLst/>
                <a:latin typeface="+mn-lt"/>
                <a:ea typeface="+mn-ea"/>
                <a:cs typeface="+mn-cs"/>
              </a:rPr>
              <a:t>генеративно</a:t>
            </a:r>
            <a:r>
              <a:rPr lang="ru-RU" sz="1200" kern="1200" dirty="0">
                <a:solidFill>
                  <a:schemeClr val="tx1"/>
                </a:solidFill>
                <a:effectLst/>
                <a:latin typeface="+mn-lt"/>
                <a:ea typeface="+mn-ea"/>
                <a:cs typeface="+mn-cs"/>
              </a:rPr>
              <a:t>-состязательная сеть (GAN), которая предназначена для обучения без учителя.</a:t>
            </a:r>
          </a:p>
          <a:p>
            <a:pPr fontAlgn="base"/>
            <a:r>
              <a:rPr lang="ru-RU" sz="1200" kern="1200" dirty="0" err="1">
                <a:solidFill>
                  <a:schemeClr val="tx1"/>
                </a:solidFill>
                <a:effectLst/>
                <a:latin typeface="+mn-lt"/>
                <a:ea typeface="+mn-ea"/>
                <a:cs typeface="+mn-cs"/>
              </a:rPr>
              <a:t>Генеративно</a:t>
            </a:r>
            <a:r>
              <a:rPr lang="ru-RU" sz="1200" kern="1200" dirty="0">
                <a:solidFill>
                  <a:schemeClr val="tx1"/>
                </a:solidFill>
                <a:effectLst/>
                <a:latin typeface="+mn-lt"/>
                <a:ea typeface="+mn-ea"/>
                <a:cs typeface="+mn-cs"/>
              </a:rPr>
              <a:t>-состязательная нейронная сеть составлена из двух подсетей. Одна из них (сеть G – генеративная сеть) генерирует различные образцы, а вторая (сеть D – дискриминационная сеть) – отличает правильные образцы от неправильных. Для целей машинного обучения сети G и D имеют противоположные задачи, и между ними организуется «антагонистическая игра», т. е. игра, в которой участвуют два игрока, выигрыши которых противоположны. Сеть G генерирует образец (например, изображение), начиная со смешивания некоторых исходных образцов, используя случайные значения своих скрытых параметров (весовых коэффициентов). После генерации образца сеть D пытается отбраковать те образцы, которые выглядят неприемлемо, и результат работы этой сети подаётся на вход сети G, которая при помощи метода обратного распространения ошибки перестраивает свои весовые коэффициенты так, чтобы «обмануть» сеть D. В итоге на каждой итерации генерируемые образцы становятся всё лучше и лучше.</a:t>
            </a:r>
          </a:p>
          <a:p>
            <a:pPr fontAlgn="base"/>
            <a:r>
              <a:rPr lang="ru-RU" sz="1200" kern="1200" dirty="0">
                <a:solidFill>
                  <a:schemeClr val="tx1"/>
                </a:solidFill>
                <a:effectLst/>
                <a:latin typeface="+mn-lt"/>
                <a:ea typeface="+mn-ea"/>
                <a:cs typeface="+mn-cs"/>
              </a:rPr>
              <a:t>Обычно в качестве сети D берётся </a:t>
            </a:r>
            <a:r>
              <a:rPr lang="ru-RU" sz="1200" kern="1200" dirty="0" err="1">
                <a:solidFill>
                  <a:schemeClr val="tx1"/>
                </a:solidFill>
                <a:effectLst/>
                <a:latin typeface="+mn-lt"/>
                <a:ea typeface="+mn-ea"/>
                <a:cs typeface="+mn-cs"/>
              </a:rPr>
              <a:t>свёрточная</a:t>
            </a:r>
            <a:r>
              <a:rPr lang="ru-RU" sz="1200" kern="1200" dirty="0">
                <a:solidFill>
                  <a:schemeClr val="tx1"/>
                </a:solidFill>
                <a:effectLst/>
                <a:latin typeface="+mn-lt"/>
                <a:ea typeface="+mn-ea"/>
                <a:cs typeface="+mn-cs"/>
              </a:rPr>
              <a:t> сеть глубокого обучения – ну просто потому, что именно </a:t>
            </a:r>
            <a:r>
              <a:rPr lang="ru-RU" sz="1200" kern="1200" dirty="0" err="1">
                <a:solidFill>
                  <a:schemeClr val="tx1"/>
                </a:solidFill>
                <a:effectLst/>
                <a:latin typeface="+mn-lt"/>
                <a:ea typeface="+mn-ea"/>
                <a:cs typeface="+mn-cs"/>
              </a:rPr>
              <a:t>свёрточные</a:t>
            </a:r>
            <a:r>
              <a:rPr lang="ru-RU" sz="1200" kern="1200" dirty="0">
                <a:solidFill>
                  <a:schemeClr val="tx1"/>
                </a:solidFill>
                <a:effectLst/>
                <a:latin typeface="+mn-lt"/>
                <a:ea typeface="+mn-ea"/>
                <a:cs typeface="+mn-cs"/>
              </a:rPr>
              <a:t> сети, как уже описано, лучше всего занимаются распознаванием образов, а дискриминационная сеть должна именно распознавать образы, которые создаёт генеративная сеть. А в качестве последней используются те сети, которые могут генерировать образы.</a:t>
            </a:r>
          </a:p>
          <a:p>
            <a:pPr fontAlgn="base"/>
            <a:r>
              <a:rPr lang="ru-RU" sz="1200" kern="1200" dirty="0">
                <a:solidFill>
                  <a:schemeClr val="tx1"/>
                </a:solidFill>
                <a:effectLst/>
                <a:latin typeface="+mn-lt"/>
                <a:ea typeface="+mn-ea"/>
                <a:cs typeface="+mn-cs"/>
              </a:rPr>
              <a:t>И вообще говоря, сегодня именно генеративные нейронные сети находятся на пике интереса, и здесь могут быть самые разные варианты </a:t>
            </a:r>
            <a:r>
              <a:rPr lang="ru-RU" sz="1200" kern="1200" dirty="0" err="1">
                <a:solidFill>
                  <a:schemeClr val="tx1"/>
                </a:solidFill>
                <a:effectLst/>
                <a:latin typeface="+mn-lt"/>
                <a:ea typeface="+mn-ea"/>
                <a:cs typeface="+mn-cs"/>
              </a:rPr>
              <a:t>нейросетей</a:t>
            </a:r>
            <a:r>
              <a:rPr lang="ru-RU" sz="1200" kern="1200" dirty="0">
                <a:solidFill>
                  <a:schemeClr val="tx1"/>
                </a:solidFill>
                <a:effectLst/>
                <a:latin typeface="+mn-lt"/>
                <a:ea typeface="+mn-ea"/>
                <a:cs typeface="+mn-cs"/>
              </a:rPr>
              <a:t>. Например, </a:t>
            </a:r>
            <a:r>
              <a:rPr lang="ru-RU" sz="1200" kern="1200" dirty="0" err="1">
                <a:solidFill>
                  <a:schemeClr val="tx1"/>
                </a:solidFill>
                <a:effectLst/>
                <a:latin typeface="+mn-lt"/>
                <a:ea typeface="+mn-ea"/>
                <a:cs typeface="+mn-cs"/>
              </a:rPr>
              <a:t>генеративно</a:t>
            </a:r>
            <a:r>
              <a:rPr lang="ru-RU" sz="1200" kern="1200" dirty="0">
                <a:solidFill>
                  <a:schemeClr val="tx1"/>
                </a:solidFill>
                <a:effectLst/>
                <a:latin typeface="+mn-lt"/>
                <a:ea typeface="+mn-ea"/>
                <a:cs typeface="+mn-cs"/>
              </a:rPr>
              <a:t>-состязательные нейронные сети нашли очень широкое применение в вопросе так называемого машинного творчества.</a:t>
            </a:r>
          </a:p>
        </p:txBody>
      </p:sp>
      <p:sp>
        <p:nvSpPr>
          <p:cNvPr id="4" name="Номер слайда 3"/>
          <p:cNvSpPr>
            <a:spLocks noGrp="1"/>
          </p:cNvSpPr>
          <p:nvPr>
            <p:ph type="sldNum" sz="quarter" idx="10"/>
          </p:nvPr>
        </p:nvSpPr>
        <p:spPr/>
        <p:txBody>
          <a:bodyPr/>
          <a:lstStyle/>
          <a:p>
            <a:fld id="{89CD3589-637C-4290-BCF8-903C66CD37D2}" type="slidenum">
              <a:rPr lang="ru-RU" smtClean="0"/>
              <a:t>34</a:t>
            </a:fld>
            <a:endParaRPr lang="ru-RU"/>
          </a:p>
        </p:txBody>
      </p:sp>
    </p:spTree>
    <p:extLst>
      <p:ext uri="{BB962C8B-B14F-4D97-AF65-F5344CB8AC3E}">
        <p14:creationId xmlns:p14="http://schemas.microsoft.com/office/powerpoint/2010/main" val="3913109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Финский учёный в области искусственного интеллекта </a:t>
            </a:r>
            <a:r>
              <a:rPr lang="ru-RU" sz="1200" kern="1200" dirty="0" err="1">
                <a:solidFill>
                  <a:schemeClr val="tx1"/>
                </a:solidFill>
                <a:effectLst/>
                <a:latin typeface="+mn-lt"/>
                <a:ea typeface="+mn-ea"/>
                <a:cs typeface="+mn-cs"/>
              </a:rPr>
              <a:t>Теуво</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Кохонен</a:t>
            </a:r>
            <a:r>
              <a:rPr lang="ru-RU" sz="1200" kern="1200" dirty="0">
                <a:solidFill>
                  <a:schemeClr val="tx1"/>
                </a:solidFill>
                <a:effectLst/>
                <a:latin typeface="+mn-lt"/>
                <a:ea typeface="+mn-ea"/>
                <a:cs typeface="+mn-cs"/>
              </a:rPr>
              <a:t> предложил несколько интереснейших концепций в рамках машинного обучения и искусственных нейронных сетей, из-за чего он стал наиболее часто цитируемым финским учёным.</a:t>
            </a:r>
            <a:endParaRPr lang="ru-RU" dirty="0"/>
          </a:p>
          <a:p>
            <a:pPr fontAlgn="base"/>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В частности, им предложены:</a:t>
            </a:r>
          </a:p>
          <a:p>
            <a:pPr fontAlgn="base"/>
            <a:r>
              <a:rPr lang="ru-RU" sz="1200" kern="1200" dirty="0">
                <a:solidFill>
                  <a:schemeClr val="tx1"/>
                </a:solidFill>
                <a:effectLst/>
                <a:latin typeface="+mn-lt"/>
                <a:ea typeface="+mn-ea"/>
                <a:cs typeface="+mn-cs"/>
              </a:rPr>
              <a:t>• фундаментальная теория ассоциативной памяти;</a:t>
            </a:r>
          </a:p>
          <a:p>
            <a:pPr fontAlgn="base"/>
            <a:r>
              <a:rPr lang="ru-RU" sz="1200" kern="1200" dirty="0">
                <a:solidFill>
                  <a:schemeClr val="tx1"/>
                </a:solidFill>
                <a:effectLst/>
                <a:latin typeface="+mn-lt"/>
                <a:ea typeface="+mn-ea"/>
                <a:cs typeface="+mn-cs"/>
              </a:rPr>
              <a:t>• особенный алгоритм обучения нейронных сетей;</a:t>
            </a:r>
          </a:p>
          <a:p>
            <a:pPr fontAlgn="base"/>
            <a:r>
              <a:rPr lang="ru-RU" sz="1200" kern="1200" dirty="0">
                <a:solidFill>
                  <a:schemeClr val="tx1"/>
                </a:solidFill>
                <a:effectLst/>
                <a:latin typeface="+mn-lt"/>
                <a:ea typeface="+mn-ea"/>
                <a:cs typeface="+mn-cs"/>
              </a:rPr>
              <a:t>• особый класс нейронных сетей (нейронные сети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a:t>
            </a:r>
          </a:p>
          <a:p>
            <a:pPr fontAlgn="base"/>
            <a:r>
              <a:rPr lang="ru-RU" sz="1200" kern="1200" dirty="0">
                <a:solidFill>
                  <a:schemeClr val="tx1"/>
                </a:solidFill>
                <a:effectLst/>
                <a:latin typeface="+mn-lt"/>
                <a:ea typeface="+mn-ea"/>
                <a:cs typeface="+mn-cs"/>
              </a:rPr>
              <a:t>• самоорганизующиеся карты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a:t>
            </a:r>
          </a:p>
          <a:p>
            <a:pPr fontAlgn="base"/>
            <a:r>
              <a:rPr lang="ru-RU" sz="1200" kern="1200" dirty="0">
                <a:solidFill>
                  <a:schemeClr val="tx1"/>
                </a:solidFill>
                <a:effectLst/>
                <a:latin typeface="+mn-lt"/>
                <a:ea typeface="+mn-ea"/>
                <a:cs typeface="+mn-cs"/>
              </a:rPr>
              <a:t>• модель нейрона и специального слоя (слой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a:t>
            </a:r>
          </a:p>
          <a:p>
            <a:pPr fontAlgn="base"/>
            <a:r>
              <a:rPr lang="ru-RU" sz="1200" kern="1200" dirty="0">
                <a:solidFill>
                  <a:schemeClr val="tx1"/>
                </a:solidFill>
                <a:effectLst/>
                <a:latin typeface="+mn-lt"/>
                <a:ea typeface="+mn-ea"/>
                <a:cs typeface="+mn-cs"/>
              </a:rPr>
              <a:t>Наибольший интерес представляет самоорганизующаяся карта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 Это особая архитектура нейронной сети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 для обучения без учителя. Карта решает задачи кластеризации и снижения размерности и применяется для решения задач моделирования, прогнозирования, выявления наборов независимых признаков, поиска закономерностей в больших массивах данных, квантизации признаков к их ограниченному числу индексов и некоторых других.</a:t>
            </a:r>
          </a:p>
          <a:p>
            <a:r>
              <a:rPr lang="ru-RU" sz="1200" kern="1200" dirty="0">
                <a:solidFill>
                  <a:schemeClr val="tx1"/>
                </a:solidFill>
                <a:effectLst/>
                <a:latin typeface="+mn-lt"/>
                <a:ea typeface="+mn-ea"/>
                <a:cs typeface="+mn-cs"/>
              </a:rPr>
              <a:t>Самоорганизующаяся карта </a:t>
            </a:r>
            <a:r>
              <a:rPr lang="ru-RU" sz="1200" kern="1200" dirty="0" err="1">
                <a:solidFill>
                  <a:schemeClr val="tx1"/>
                </a:solidFill>
                <a:effectLst/>
                <a:latin typeface="+mn-lt"/>
                <a:ea typeface="+mn-ea"/>
                <a:cs typeface="+mn-cs"/>
              </a:rPr>
              <a:t>Кохонена</a:t>
            </a:r>
            <a:r>
              <a:rPr lang="ru-RU" sz="1200" kern="1200" dirty="0">
                <a:solidFill>
                  <a:schemeClr val="tx1"/>
                </a:solidFill>
                <a:effectLst/>
                <a:latin typeface="+mn-lt"/>
                <a:ea typeface="+mn-ea"/>
                <a:cs typeface="+mn-cs"/>
              </a:rPr>
              <a:t> получает на вход массив многомерных данных и проецирует его на двумерную плоскость, «раскрашивая» её и получая что-то вроде разноцветной административной карты территории (отсюда и название архитектуры). От разработчика или аналитика необходимо только задание количества кластеров, на которые необходимо разбить входной массив, а дальше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всё сделает самостоятельно. </a:t>
            </a:r>
          </a:p>
        </p:txBody>
      </p:sp>
      <p:sp>
        <p:nvSpPr>
          <p:cNvPr id="4" name="Номер слайда 3"/>
          <p:cNvSpPr>
            <a:spLocks noGrp="1"/>
          </p:cNvSpPr>
          <p:nvPr>
            <p:ph type="sldNum" sz="quarter" idx="10"/>
          </p:nvPr>
        </p:nvSpPr>
        <p:spPr/>
        <p:txBody>
          <a:bodyPr/>
          <a:lstStyle/>
          <a:p>
            <a:fld id="{89CD3589-637C-4290-BCF8-903C66CD37D2}" type="slidenum">
              <a:rPr lang="ru-RU" smtClean="0"/>
              <a:t>35</a:t>
            </a:fld>
            <a:endParaRPr lang="ru-RU"/>
          </a:p>
        </p:txBody>
      </p:sp>
    </p:spTree>
    <p:extLst>
      <p:ext uri="{BB962C8B-B14F-4D97-AF65-F5344CB8AC3E}">
        <p14:creationId xmlns:p14="http://schemas.microsoft.com/office/powerpoint/2010/main" val="3913109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Очень интересный подход предложили несколько учёных в 2014 г. В рамках него искусственную нейронную сеть совместили с внешней памятью, ведь произвольный доступ к памяти является критически важной функцией при обработке информацией. И компьютеры, и мозг человека работают с тем или иным видом памяти, к которой можно обращаться более или менее произвольно. Так вот, в предлагаемой архитектуре, которая была названа «нейронной машиной Тьюринга», нейронная сеть получает входную информацию и выдаёт выходную информацию не только во взаимодействии с внешним миром, но и использует внутреннюю память в виде матрицы чисел. Ячейки этой матрицы-памяти индексируются при помощи так называемых нечётких индексов, что позволяет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обращаться ко всем ячейкам как бы одновременно, получая их линейную комбинацию.</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fontAlgn="base"/>
            <a:r>
              <a:rPr lang="ru-RU" sz="1200" kern="1200" dirty="0">
                <a:solidFill>
                  <a:schemeClr val="tx1"/>
                </a:solidFill>
                <a:effectLst/>
                <a:latin typeface="+mn-lt"/>
                <a:ea typeface="+mn-ea"/>
                <a:cs typeface="+mn-cs"/>
              </a:rPr>
              <a:t>На диаграмме показана общая структурная схема нейронной машины Тьюринга. Нейронная сеть является управляющим устройством машины и получает из среды входную информацию, выдавая в неё выходную информацию. Нейронная сеть управляет устройствами чтения и записи в память, которые, соответственно, осуществляют чтение и запись в память с нечётким доступом. Обращение к памяти осуществляется на каждом цикле работы нейронной сети, но при этом она сама обучается, как и когда это делать.</a:t>
            </a:r>
          </a:p>
          <a:p>
            <a:pPr fontAlgn="base"/>
            <a:r>
              <a:rPr lang="ru-RU" sz="1200" kern="1200" dirty="0">
                <a:solidFill>
                  <a:schemeClr val="tx1"/>
                </a:solidFill>
                <a:effectLst/>
                <a:latin typeface="+mn-lt"/>
                <a:ea typeface="+mn-ea"/>
                <a:cs typeface="+mn-cs"/>
              </a:rPr>
              <a:t>Эта архитектура, как предполагается, имеет много интересных приложений. Уже сегодня в экспериментах по распознаванию образов, обработке текста и по решению некоторых других задач такая нейронная машина Тьюринга показала результаты, превосходящие по производительности рекурсивные сети с LSTM-нейронами.</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endParaRPr lang="ru-RU" dirty="0"/>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36</a:t>
            </a:fld>
            <a:endParaRPr lang="ru-RU"/>
          </a:p>
        </p:txBody>
      </p:sp>
    </p:spTree>
    <p:extLst>
      <p:ext uri="{BB962C8B-B14F-4D97-AF65-F5344CB8AC3E}">
        <p14:creationId xmlns:p14="http://schemas.microsoft.com/office/powerpoint/2010/main" val="442649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В большинстве моделей для кластеризации данных предполагается, что количество кластеров определяется заранее до старта алгоритма, сам алгоритм кластеризации работает один раз, а при изменении входных данных его необходимо запускать повторно (возможно, с изменением числа кластеров). Это схема работы большинства моделей машинного обучения, в том числе и многих </a:t>
            </a:r>
            <a:r>
              <a:rPr lang="ru-RU" sz="1200" kern="1200" dirty="0" err="1">
                <a:solidFill>
                  <a:schemeClr val="tx1"/>
                </a:solidFill>
                <a:effectLst/>
                <a:latin typeface="+mn-lt"/>
                <a:ea typeface="+mn-ea"/>
                <a:cs typeface="+mn-cs"/>
              </a:rPr>
              <a:t>нейросетевых</a:t>
            </a:r>
            <a:r>
              <a:rPr lang="ru-RU" sz="1200" kern="1200" dirty="0">
                <a:solidFill>
                  <a:schemeClr val="tx1"/>
                </a:solidFill>
                <a:effectLst/>
                <a:latin typeface="+mn-lt"/>
                <a:ea typeface="+mn-ea"/>
                <a:cs typeface="+mn-cs"/>
              </a:rPr>
              <a:t> моделей. В качестве альтернативной модели была предложена модель расширяющегося нейронного газа, в которой нет этих недостатков, – в ней число кластеров определяется самостоятельно, а сама модель является динамической, так что при изменении входных данных она тут же пересчитывает свои параметры и выдаёт новый результат, основанный на истории своей работы, в том числе и до изменения входных данных.</a:t>
            </a:r>
          </a:p>
          <a:p>
            <a:r>
              <a:rPr lang="ru-RU" sz="1200" kern="1200" dirty="0">
                <a:solidFill>
                  <a:schemeClr val="tx1"/>
                </a:solidFill>
                <a:effectLst/>
                <a:latin typeface="+mn-lt"/>
                <a:ea typeface="+mn-ea"/>
                <a:cs typeface="+mn-cs"/>
              </a:rPr>
              <a:t>Существует ещё большое количество архитектур искусственных нейронных сетей, некоторые из которых уже устарели и представляют собой только архивно-исследовательский интерес, а некоторые только разработаны и ещё не до конца исследованы. Из наиболее интересных можно упомянуть следующие: </a:t>
            </a:r>
            <a:r>
              <a:rPr lang="ru-RU" sz="1200" kern="1200" dirty="0" err="1">
                <a:solidFill>
                  <a:schemeClr val="tx1"/>
                </a:solidFill>
                <a:effectLst/>
                <a:latin typeface="+mn-lt"/>
                <a:ea typeface="+mn-ea"/>
                <a:cs typeface="+mn-cs"/>
              </a:rPr>
              <a:t>когнитрон</a:t>
            </a:r>
            <a:r>
              <a:rPr lang="ru-RU" sz="1200" kern="1200" dirty="0">
                <a:solidFill>
                  <a:schemeClr val="tx1"/>
                </a:solidFill>
                <a:effectLst/>
                <a:latin typeface="+mn-lt"/>
                <a:ea typeface="+mn-ea"/>
                <a:cs typeface="+mn-cs"/>
              </a:rPr>
              <a:t> и </a:t>
            </a:r>
            <a:r>
              <a:rPr lang="ru-RU" sz="1200" kern="1200" dirty="0" err="1">
                <a:solidFill>
                  <a:schemeClr val="tx1"/>
                </a:solidFill>
                <a:effectLst/>
                <a:latin typeface="+mn-lt"/>
                <a:ea typeface="+mn-ea"/>
                <a:cs typeface="+mn-cs"/>
              </a:rPr>
              <a:t>неокогнитрон</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осцилляторная</a:t>
            </a:r>
            <a:r>
              <a:rPr lang="ru-RU" sz="1200" kern="1200" dirty="0">
                <a:solidFill>
                  <a:schemeClr val="tx1"/>
                </a:solidFill>
                <a:effectLst/>
                <a:latin typeface="+mn-lt"/>
                <a:ea typeface="+mn-ea"/>
                <a:cs typeface="+mn-cs"/>
              </a:rPr>
              <a:t> нейронная сеть, вероятностная нейронная сеть Решетова, нейронная сеть адаптивного резонанса, импульсная нейронная сеть, нечёткая нейронная сеть и даже хаотическая нейронная сеть. Описания каждой из них можно найти в специальной литературе.</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37</a:t>
            </a:fld>
            <a:endParaRPr lang="ru-RU"/>
          </a:p>
        </p:txBody>
      </p:sp>
    </p:spTree>
    <p:extLst>
      <p:ext uri="{BB962C8B-B14F-4D97-AF65-F5344CB8AC3E}">
        <p14:creationId xmlns:p14="http://schemas.microsoft.com/office/powerpoint/2010/main" val="1062617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Давайте изучим ещё три, и в итоге эти пять свойств будут очень точно описывать каждую ИИ-систему, так что их можно будет классифицировать и, соответственно, делать правильные умозаключения.</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Третье свойство – то, в какой реальности функционирует ИИ-система. Тут имеется два варианта: это либо наша объективная реальность, в которой мы с вами живём, и тогда такая ИИ-система называется роботом», либо это виртуальная реальность, которая сформирована для ИИ-системы программными методами. Виртуальная реальность может быть связана с нашей, а может быть и не связана. Виртуальный помощник функционирует в виртуальной реальности и воспринимает в ней только голосовые команды. Робот-пылесос работает в нашей реальности и воспринимает её многочисленными сенсорами, а также может воздействовать на неё своими исполнительными устройствами.</a:t>
            </a:r>
            <a:endParaRPr lang="en-US" sz="1800" dirty="0">
              <a:effectLst/>
              <a:latin typeface="Times New Roman" panose="02020603050405020304" pitchFamily="18" charset="0"/>
              <a:ea typeface="Times New Roman" panose="02020603050405020304" pitchFamily="18" charset="0"/>
            </a:endParaRPr>
          </a:p>
          <a:p>
            <a:pPr algn="just" fontAlgn="base">
              <a:lnSpc>
                <a:spcPct val="150000"/>
              </a:lnSpc>
            </a:pPr>
            <a:endParaRPr lang="en-US" sz="1800"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Четвёртое свойство – общность интеллекта. Здесь тоже имеется дихотомия: искусственный интеллект может быть узким и общим. Узкая ИИ-система решает только одну задачу или один класс задач. Она решает только ту задачу, для которой предназначена. Если ИИ-система играет в шашки, то играть в шахматы она не может, тем более не может водить машину. А вот персональный помощник умеет решать многие задачи, и это первый шаг к построению ИИ-системы общего плана, хотя в этом направлении человечество находится только в самом начале пути.</a:t>
            </a:r>
          </a:p>
          <a:p>
            <a:pPr algn="just" fontAlgn="base">
              <a:lnSpc>
                <a:spcPct val="150000"/>
              </a:lnSpc>
            </a:pPr>
            <a:endParaRPr lang="ru-RU" sz="1800" dirty="0">
              <a:effectLst/>
              <a:latin typeface="Times New Roman" panose="02020603050405020304" pitchFamily="18" charset="0"/>
              <a:ea typeface="Times New Roman" panose="02020603050405020304" pitchFamily="18" charset="0"/>
            </a:endParaRP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Наконец, пятое свойство – слабый и сильный искусственный интеллект.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Давайте вспомним: слабой называется ИИ-система, которая просто решает поставленную задачу, не задумываясь, не рефлексируя, не осознавая того, что делает.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Слабый искусственный интеллект – это просто тот самый набор технологий, который позволяет решать нам задачи, относящиеся к прерогативе человека.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Все известные нам на сегодняшний день ИИ-системы являются слабыми. А вот сильный искусственный интеллект обладает самосознанием, он осознаёт себя отдельной разумной сущностью.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В этом и состоит его отличие. Проблема в том, что мы пока не обладаем необходимыми инструментами, которые позволяют нам ответить на вопрос, обладает ли ИИ-система самосознанием.</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Мы не можем этого сделать даже относительно другого человека. </a:t>
            </a:r>
          </a:p>
        </p:txBody>
      </p:sp>
      <p:sp>
        <p:nvSpPr>
          <p:cNvPr id="4" name="Номер слайда 3"/>
          <p:cNvSpPr>
            <a:spLocks noGrp="1"/>
          </p:cNvSpPr>
          <p:nvPr>
            <p:ph type="sldNum" sz="quarter" idx="5"/>
          </p:nvPr>
        </p:nvSpPr>
        <p:spPr/>
        <p:txBody>
          <a:bodyPr/>
          <a:lstStyle/>
          <a:p>
            <a:fld id="{89CD3589-637C-4290-BCF8-903C66CD37D2}" type="slidenum">
              <a:rPr lang="ru-RU" smtClean="0"/>
              <a:t>4</a:t>
            </a:fld>
            <a:endParaRPr lang="ru-RU"/>
          </a:p>
        </p:txBody>
      </p:sp>
    </p:spTree>
    <p:extLst>
      <p:ext uri="{BB962C8B-B14F-4D97-AF65-F5344CB8AC3E}">
        <p14:creationId xmlns:p14="http://schemas.microsoft.com/office/powerpoint/2010/main" val="1840444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Итак, повторим для закрепления ещё раз. Под интеллектуальностью искусственной (технической) системы понимается наличие у такой системы двух важных свойств. Во-первых, это возможность адаптации к изменяющимся условиям внешней среды при эксплуатации или изменяющимся условиям самой эксплуатации. Во-вторых, это высокая степень автономности её работы, в том числе и в части функциональности по принятию самостоятельных решений. Чем выше степень автономности и адаптивности искусственной системы, тем выше её интеллектуальность.</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С другой стороны, под интеллектуализацией понимается процесс повышения степени интеллектуальности технической системы. Исходя из того что интеллектуальность является составной характеристикой из двух более простых свойств, интеллектуализация представляет собой траекторию развития системы в рамках своего жизненного цикла от низкого уровня к высокому по двухмерному пространству состояний. </a:t>
            </a:r>
          </a:p>
          <a:p>
            <a:r>
              <a:rPr lang="ru-RU" sz="1800" dirty="0">
                <a:effectLst/>
                <a:latin typeface="Times New Roman" panose="02020603050405020304" pitchFamily="18" charset="0"/>
                <a:ea typeface="Times New Roman" panose="02020603050405020304" pitchFamily="18" charset="0"/>
              </a:rPr>
              <a:t>Если рассмотреть относительные шкалы для описания и классификации технических систем по степеням их адаптивности и автономности, то можно представить непрерывное двумерное пространство, в котором каждая точка может соответствовать определённой технической системе с заданными степенями адаптивности и автономности от точки (0, 0) – полностью неадаптивная и неавтономная система – до точки (1, 1) – совершенно адаптивная и автономная система. Эта мысль проиллюстрирована следующей схемой.</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5</a:t>
            </a:fld>
            <a:endParaRPr lang="ru-RU"/>
          </a:p>
        </p:txBody>
      </p:sp>
    </p:spTree>
    <p:extLst>
      <p:ext uri="{BB962C8B-B14F-4D97-AF65-F5344CB8AC3E}">
        <p14:creationId xmlns:p14="http://schemas.microsoft.com/office/powerpoint/2010/main" val="333349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800" dirty="0">
                <a:effectLst/>
                <a:latin typeface="Times New Roman" panose="02020603050405020304" pitchFamily="18" charset="0"/>
                <a:ea typeface="Times New Roman" panose="02020603050405020304" pitchFamily="18" charset="0"/>
              </a:rPr>
              <a:t>В качестве типовых примеров систем, которые находятся в квадрантах этого двумерного классификатора интеллектуальности систем, можно привести следующие.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1. Робот-манипулятор на промышленном производстве: обычно такой робот </a:t>
            </a:r>
            <a:r>
              <a:rPr lang="ru-RU" sz="1800" dirty="0" err="1">
                <a:effectLst/>
                <a:latin typeface="Times New Roman" panose="02020603050405020304" pitchFamily="18" charset="0"/>
                <a:ea typeface="Times New Roman" panose="02020603050405020304" pitchFamily="18" charset="0"/>
              </a:rPr>
              <a:t>преднастроен</a:t>
            </a:r>
            <a:r>
              <a:rPr lang="ru-RU" sz="1800" dirty="0">
                <a:effectLst/>
                <a:latin typeface="Times New Roman" panose="02020603050405020304" pitchFamily="18" charset="0"/>
                <a:ea typeface="Times New Roman" panose="02020603050405020304" pitchFamily="18" charset="0"/>
              </a:rPr>
              <a:t> на выполнение заданной последовательности действий (низкая адаптивность) и в принципе не предназначен для продуцирования каких-либо решений (отсутствие автономности).</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2. Робот-пылесос: этот робот при попадании в незнакомое окружение обследует новое пространство и строит его модель для дальнейшего использования в своей работе (высокая адаптивность), но при этом выполняет только одну функцию уборки помещения с запуском по команде владельца или по триггеру в календаре (низкая автономность). </a:t>
            </a: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3. Система поддержки принятия решений в заданной проблемной области: такая система обычно уже </a:t>
            </a:r>
            <a:r>
              <a:rPr lang="ru-RU" sz="1800" dirty="0" err="1">
                <a:effectLst/>
                <a:latin typeface="Times New Roman" panose="02020603050405020304" pitchFamily="18" charset="0"/>
                <a:ea typeface="Times New Roman" panose="02020603050405020304" pitchFamily="18" charset="0"/>
              </a:rPr>
              <a:t>преднастроена</a:t>
            </a:r>
            <a:r>
              <a:rPr lang="ru-RU" sz="1800" dirty="0">
                <a:effectLst/>
                <a:latin typeface="Times New Roman" panose="02020603050405020304" pitchFamily="18" charset="0"/>
                <a:ea typeface="Times New Roman" panose="02020603050405020304" pitchFamily="18" charset="0"/>
              </a:rPr>
              <a:t> под определённые ситуации, и добавление новой ситуации требует существенной доработки системы (низкая адаптивность), при этом система сама готовит решения и объясняет их (высокая автономность).</a:t>
            </a:r>
          </a:p>
          <a:p>
            <a:r>
              <a:rPr lang="ru-RU" sz="1800" dirty="0">
                <a:effectLst/>
                <a:latin typeface="Times New Roman" panose="02020603050405020304" pitchFamily="18" charset="0"/>
                <a:ea typeface="Times New Roman" panose="02020603050405020304" pitchFamily="18" charset="0"/>
              </a:rPr>
              <a:t>4. Персональный помощник: система для планирования, напоминания, выполнения рутинных действий, которая постоянно обучается во взаимодействии со своим пользователем (высокая адаптивность) и при этом может самостоятельно запускать различные сценарии общения со своим пользователем и в рамках такого общения самостоятельно делать выбор в пользу того или иного варианта решения на основе прошлых предпочтений пользователя (высокая автономность).</a:t>
            </a:r>
          </a:p>
          <a:p>
            <a:r>
              <a:rPr lang="ru-RU" sz="1800" dirty="0">
                <a:effectLst/>
                <a:latin typeface="Times New Roman" panose="02020603050405020304" pitchFamily="18" charset="0"/>
                <a:ea typeface="Times New Roman" panose="02020603050405020304" pitchFamily="18" charset="0"/>
              </a:rPr>
              <a:t>Таким образом, интеллектуализация представляет собой процесс перевода (эволюции) технической системы из её текущего положения в пространстве «Адаптивность – Автономность» в четвёртый квадрант как можно ближе к точке (1; 1). Из квадрантов II и III такой переход может быть осуществлён непосредственно, в то время как в квадранте I может существовать три возможные траектории интеллектуализации системы, что показано на следующей схеме.</a:t>
            </a:r>
          </a:p>
          <a:p>
            <a:endParaRPr lang="ru-RU" sz="1800" dirty="0">
              <a:effectLst/>
              <a:latin typeface="Times New Roman" panose="02020603050405020304" pitchFamily="18" charset="0"/>
            </a:endParaRPr>
          </a:p>
          <a:p>
            <a:pPr algn="just" fontAlgn="base">
              <a:lnSpc>
                <a:spcPct val="150000"/>
              </a:lnSpc>
            </a:pPr>
            <a:r>
              <a:rPr lang="ru-RU" sz="1800" dirty="0">
                <a:effectLst/>
                <a:latin typeface="Times New Roman" panose="02020603050405020304" pitchFamily="18" charset="0"/>
                <a:ea typeface="Times New Roman" panose="02020603050405020304" pitchFamily="18" charset="0"/>
              </a:rPr>
              <a:t>Таким образом, предполагается, что процесс интеллектуализации может быть применён к произвольной технической системе. И это довольно важный вывод – при помощи методов и технологий искусственного интеллекта возможно повышение интеллектуальности заданной технической системы посредством изменения её функциональности и внесения в неё двух важных свойств.</a:t>
            </a:r>
          </a:p>
          <a:p>
            <a:r>
              <a:rPr lang="ru-RU" sz="1800" dirty="0">
                <a:effectLst/>
                <a:latin typeface="Times New Roman" panose="02020603050405020304" pitchFamily="18" charset="0"/>
                <a:ea typeface="Times New Roman" panose="02020603050405020304" pitchFamily="18" charset="0"/>
              </a:rPr>
              <a:t>Ну а делается это при помощи технологий ИИ, сегодня рассмотрим одну из них.</a:t>
            </a:r>
            <a:endParaRPr lang="ru-RU" dirty="0"/>
          </a:p>
        </p:txBody>
      </p:sp>
      <p:sp>
        <p:nvSpPr>
          <p:cNvPr id="4" name="Номер слайда 3"/>
          <p:cNvSpPr>
            <a:spLocks noGrp="1"/>
          </p:cNvSpPr>
          <p:nvPr>
            <p:ph type="sldNum" sz="quarter" idx="5"/>
          </p:nvPr>
        </p:nvSpPr>
        <p:spPr/>
        <p:txBody>
          <a:bodyPr/>
          <a:lstStyle/>
          <a:p>
            <a:fld id="{89CD3589-637C-4290-BCF8-903C66CD37D2}" type="slidenum">
              <a:rPr lang="ru-RU" smtClean="0"/>
              <a:t>6</a:t>
            </a:fld>
            <a:endParaRPr lang="ru-RU"/>
          </a:p>
        </p:txBody>
      </p:sp>
    </p:spTree>
    <p:extLst>
      <p:ext uri="{BB962C8B-B14F-4D97-AF65-F5344CB8AC3E}">
        <p14:creationId xmlns:p14="http://schemas.microsoft.com/office/powerpoint/2010/main" val="218644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base">
              <a:lnSpc>
                <a:spcPct val="150000"/>
              </a:lnSpc>
            </a:pPr>
            <a:r>
              <a:rPr lang="ru-RU" sz="1200" dirty="0">
                <a:effectLst/>
                <a:latin typeface="Times New Roman" panose="02020603050405020304" pitchFamily="18" charset="0"/>
                <a:ea typeface="Times New Roman" panose="02020603050405020304" pitchFamily="18" charset="0"/>
              </a:rPr>
              <a:t>Искусственная нейронная сеть – это в первую очередь математическая модель машинного обучения, которая решает задачи примерно по тем же принципам, что и биологические нейронные сети, состоящие из нервных клеток. Искусственные нейронные сети имеют программную или аппаратную реализацию, поэтому чисто абстрактная математическая модель воплощена в действительности в виде вычислительной системы. В то же самое время искусственные нейронные сети представляют собой самую широко распространённую модель машинного обучения и одновременно с этим являются типичным подходом в рамках восходящего искусственного интеллекта.</a:t>
            </a:r>
          </a:p>
          <a:p>
            <a:pPr algn="just" fontAlgn="base">
              <a:lnSpc>
                <a:spcPct val="150000"/>
              </a:lnSpc>
            </a:pPr>
            <a:r>
              <a:rPr lang="ru-RU" sz="1200" dirty="0">
                <a:effectLst/>
                <a:latin typeface="Times New Roman" panose="02020603050405020304" pitchFamily="18" charset="0"/>
                <a:ea typeface="Times New Roman" panose="02020603050405020304" pitchFamily="18" charset="0"/>
              </a:rPr>
              <a:t>Искусственная </a:t>
            </a:r>
            <a:r>
              <a:rPr lang="ru-RU" sz="1200" dirty="0" err="1">
                <a:effectLst/>
                <a:latin typeface="Times New Roman" panose="02020603050405020304" pitchFamily="18" charset="0"/>
                <a:ea typeface="Times New Roman" panose="02020603050405020304" pitchFamily="18" charset="0"/>
              </a:rPr>
              <a:t>нейросеть</a:t>
            </a:r>
            <a:r>
              <a:rPr lang="ru-RU" sz="1200" dirty="0">
                <a:effectLst/>
                <a:latin typeface="Times New Roman" panose="02020603050405020304" pitchFamily="18" charset="0"/>
                <a:ea typeface="Times New Roman" panose="02020603050405020304" pitchFamily="18" charset="0"/>
              </a:rPr>
              <a:t> состоит из множества взаимодействующих друг с другом искусственных нейронов, чаще всего собранных в слои так, что нейроны одного слоя получают информацию только от нейронов предыдущего слоя и передают информацию на следующий слой. Сам по себе искусственный нейрон представляет собой очень упрощённую модель биологического нейрона.</a:t>
            </a:r>
          </a:p>
          <a:p>
            <a:pPr algn="just" fontAlgn="base">
              <a:lnSpc>
                <a:spcPct val="150000"/>
              </a:lnSpc>
            </a:pPr>
            <a:r>
              <a:rPr lang="ru-RU" sz="1200" dirty="0">
                <a:effectLst/>
                <a:latin typeface="Times New Roman" panose="02020603050405020304" pitchFamily="18" charset="0"/>
                <a:ea typeface="Times New Roman" panose="02020603050405020304" pitchFamily="18" charset="0"/>
              </a:rPr>
              <a:t>У искусственного нейрона есть множество входов, один выход, а также две функции: суммирования и активации. Впрочем, существуют и другие типы искусственных нейронов, в том числе и таких, работа которых зависит от времени. Фактически каждый искусственный нейрон решает задачу простой логистической регрессии (в случае если его функция активации представляет собой </a:t>
            </a:r>
            <a:r>
              <a:rPr lang="ru-RU" sz="1200" dirty="0" err="1">
                <a:effectLst/>
                <a:latin typeface="Times New Roman" panose="02020603050405020304" pitchFamily="18" charset="0"/>
                <a:ea typeface="Times New Roman" panose="02020603050405020304" pitchFamily="18" charset="0"/>
              </a:rPr>
              <a:t>сигмоиду</a:t>
            </a:r>
            <a:r>
              <a:rPr lang="ru-RU" sz="1200" dirty="0">
                <a:effectLst/>
                <a:latin typeface="Times New Roman" panose="02020603050405020304" pitchFamily="18" charset="0"/>
                <a:ea typeface="Times New Roman" panose="02020603050405020304" pitchFamily="18" charset="0"/>
              </a:rPr>
              <a:t>).</a:t>
            </a:r>
          </a:p>
          <a:p>
            <a:r>
              <a:rPr lang="ru-RU" sz="1200" dirty="0">
                <a:effectLst/>
                <a:latin typeface="Times New Roman" panose="02020603050405020304" pitchFamily="18" charset="0"/>
                <a:ea typeface="Times New Roman" panose="02020603050405020304" pitchFamily="18" charset="0"/>
              </a:rPr>
              <a:t>Первую модель искусственного нейрона предложили Мак-</a:t>
            </a:r>
            <a:r>
              <a:rPr lang="ru-RU" sz="1200" dirty="0" err="1">
                <a:effectLst/>
                <a:latin typeface="Times New Roman" panose="02020603050405020304" pitchFamily="18" charset="0"/>
                <a:ea typeface="Times New Roman" panose="02020603050405020304" pitchFamily="18" charset="0"/>
              </a:rPr>
              <a:t>Каллок</a:t>
            </a:r>
            <a:r>
              <a:rPr lang="ru-RU" sz="1200" dirty="0">
                <a:effectLst/>
                <a:latin typeface="Times New Roman" panose="02020603050405020304" pitchFamily="18" charset="0"/>
                <a:ea typeface="Times New Roman" panose="02020603050405020304" pitchFamily="18" charset="0"/>
              </a:rPr>
              <a:t> и </a:t>
            </a:r>
            <a:r>
              <a:rPr lang="ru-RU" sz="1200" dirty="0" err="1">
                <a:effectLst/>
                <a:latin typeface="Times New Roman" panose="02020603050405020304" pitchFamily="18" charset="0"/>
                <a:ea typeface="Times New Roman" panose="02020603050405020304" pitchFamily="18" charset="0"/>
              </a:rPr>
              <a:t>Питтс</a:t>
            </a:r>
            <a:r>
              <a:rPr lang="ru-RU" sz="1200" dirty="0">
                <a:effectLst/>
                <a:latin typeface="Times New Roman" panose="02020603050405020304" pitchFamily="18" charset="0"/>
                <a:ea typeface="Times New Roman" panose="02020603050405020304" pitchFamily="18" charset="0"/>
              </a:rPr>
              <a:t> в 1943 году. Эта модель выглядит следующим образом.</a:t>
            </a:r>
          </a:p>
          <a:p>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7</a:t>
            </a:fld>
            <a:endParaRPr lang="ru-RU"/>
          </a:p>
        </p:txBody>
      </p:sp>
    </p:spTree>
    <p:extLst>
      <p:ext uri="{BB962C8B-B14F-4D97-AF65-F5344CB8AC3E}">
        <p14:creationId xmlns:p14="http://schemas.microsoft.com/office/powerpoint/2010/main" val="155945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kern="1200" dirty="0">
                <a:solidFill>
                  <a:schemeClr val="tx1"/>
                </a:solidFill>
                <a:effectLst/>
                <a:latin typeface="+mn-lt"/>
                <a:ea typeface="+mn-ea"/>
                <a:cs typeface="+mn-cs"/>
              </a:rPr>
              <a:t>Чаще всего в качестве упрощения считается, что входные переменные x1, x2, ... , </a:t>
            </a:r>
            <a:r>
              <a:rPr lang="ru-RU" sz="1200" kern="1200" dirty="0" err="1">
                <a:solidFill>
                  <a:schemeClr val="tx1"/>
                </a:solidFill>
                <a:effectLst/>
                <a:latin typeface="+mn-lt"/>
                <a:ea typeface="+mn-ea"/>
                <a:cs typeface="+mn-cs"/>
              </a:rPr>
              <a:t>xn</a:t>
            </a:r>
            <a:r>
              <a:rPr lang="ru-RU" sz="1200" kern="1200" dirty="0">
                <a:solidFill>
                  <a:schemeClr val="tx1"/>
                </a:solidFill>
                <a:effectLst/>
                <a:latin typeface="+mn-lt"/>
                <a:ea typeface="+mn-ea"/>
                <a:cs typeface="+mn-cs"/>
              </a:rPr>
              <a:t> и выходное значение y принимают значения из интервала [0, 1]. Функция суммирования представляет собой обычную взвешенную сумму, результат которой равен сумме произведений каждого входного значения </a:t>
            </a:r>
            <a:r>
              <a:rPr lang="ru-RU" sz="1200" kern="1200" dirty="0" err="1">
                <a:solidFill>
                  <a:schemeClr val="tx1"/>
                </a:solidFill>
                <a:effectLst/>
                <a:latin typeface="+mn-lt"/>
                <a:ea typeface="+mn-ea"/>
                <a:cs typeface="+mn-cs"/>
              </a:rPr>
              <a:t>x</a:t>
            </a:r>
            <a:r>
              <a:rPr lang="ru-RU" sz="1200" kern="1200" baseline="-25000" dirty="0" err="1">
                <a:solidFill>
                  <a:schemeClr val="tx1"/>
                </a:solidFill>
                <a:effectLst/>
                <a:latin typeface="+mn-lt"/>
                <a:ea typeface="+mn-ea"/>
                <a:cs typeface="+mn-cs"/>
              </a:rPr>
              <a:t>i</a:t>
            </a:r>
            <a:r>
              <a:rPr lang="ru-RU" sz="1200" kern="1200" dirty="0">
                <a:solidFill>
                  <a:schemeClr val="tx1"/>
                </a:solidFill>
                <a:effectLst/>
                <a:latin typeface="+mn-lt"/>
                <a:ea typeface="+mn-ea"/>
                <a:cs typeface="+mn-cs"/>
              </a:rPr>
              <a:t> на свой вес </a:t>
            </a:r>
            <a:r>
              <a:rPr lang="ru-RU" sz="1200" kern="1200" dirty="0" err="1">
                <a:solidFill>
                  <a:schemeClr val="tx1"/>
                </a:solidFill>
                <a:effectLst/>
                <a:latin typeface="+mn-lt"/>
                <a:ea typeface="+mn-ea"/>
                <a:cs typeface="+mn-cs"/>
              </a:rPr>
              <a:t>w</a:t>
            </a:r>
            <a:r>
              <a:rPr lang="ru-RU" sz="1200" kern="1200" baseline="-25000" dirty="0" err="1">
                <a:solidFill>
                  <a:schemeClr val="tx1"/>
                </a:solidFill>
                <a:effectLst/>
                <a:latin typeface="+mn-lt"/>
                <a:ea typeface="+mn-ea"/>
                <a:cs typeface="+mn-cs"/>
              </a:rPr>
              <a:t>i</a:t>
            </a:r>
            <a:r>
              <a:rPr lang="ru-RU" sz="1200" kern="1200" dirty="0">
                <a:solidFill>
                  <a:schemeClr val="tx1"/>
                </a:solidFill>
                <a:effectLst/>
                <a:latin typeface="+mn-lt"/>
                <a:ea typeface="+mn-ea"/>
                <a:cs typeface="+mn-cs"/>
              </a:rPr>
              <a:t>, а некоторый специальный вес w0 добавляется всегда. Наибольший интерес представляет функция активации, которая может принимать различные формы, так что свойства как искусственного нейрона, так и всей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часто зависят от выбора формы функции активации.</a:t>
            </a:r>
          </a:p>
          <a:p>
            <a:pPr fontAlgn="base"/>
            <a:r>
              <a:rPr lang="ru-RU" sz="1200" kern="1200" dirty="0">
                <a:solidFill>
                  <a:schemeClr val="tx1"/>
                </a:solidFill>
                <a:effectLst/>
                <a:latin typeface="+mn-lt"/>
                <a:ea typeface="+mn-ea"/>
                <a:cs typeface="+mn-cs"/>
              </a:rPr>
              <a:t>Результат функции суммирования передаётся на вход функции активации. В свою очередь, её результат является выходом нейрона y, который передаётся на вход следующим нейронам. Обычно, как уже было указано, функцию активации подбирают так, чтобы область её значений лежала в интервале [0, 1], хотя это и необязательно. В первых реализациях искусственных нейронных сетей функция активации вообще была дискретной с областью определения {0, 1}, и такие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неплохо справлялись с задачами классификации. Сегодня в сетях глубокого обучения могут использоваться разные функции активации у разных нейронов, но обычно все они входят в класс </a:t>
            </a:r>
            <a:r>
              <a:rPr lang="ru-RU" sz="1200" kern="1200" dirty="0" err="1">
                <a:solidFill>
                  <a:schemeClr val="tx1"/>
                </a:solidFill>
                <a:effectLst/>
                <a:latin typeface="+mn-lt"/>
                <a:ea typeface="+mn-ea"/>
                <a:cs typeface="+mn-cs"/>
              </a:rPr>
              <a:t>сигмоид</a:t>
            </a:r>
            <a:r>
              <a:rPr lang="ru-RU" sz="1200" kern="1200" dirty="0">
                <a:solidFill>
                  <a:schemeClr val="tx1"/>
                </a:solidFill>
                <a:effectLst/>
                <a:latin typeface="+mn-lt"/>
                <a:ea typeface="+mn-ea"/>
                <a:cs typeface="+mn-cs"/>
              </a:rPr>
              <a:t> – это и логистическая функция, и гиперболический тангенс, и функция Гаусса, и многие другие. Выбор функции активации зависит от многих параметров задачи, и часто архитектор, проектирующий искусственную </a:t>
            </a:r>
            <a:r>
              <a:rPr lang="ru-RU" sz="1200" kern="1200" dirty="0" err="1">
                <a:solidFill>
                  <a:schemeClr val="tx1"/>
                </a:solidFill>
                <a:effectLst/>
                <a:latin typeface="+mn-lt"/>
                <a:ea typeface="+mn-ea"/>
                <a:cs typeface="+mn-cs"/>
              </a:rPr>
              <a:t>нейросеть</a:t>
            </a:r>
            <a:r>
              <a:rPr lang="ru-RU" sz="1200" kern="1200" dirty="0">
                <a:solidFill>
                  <a:schemeClr val="tx1"/>
                </a:solidFill>
                <a:effectLst/>
                <a:latin typeface="+mn-lt"/>
                <a:ea typeface="+mn-ea"/>
                <a:cs typeface="+mn-cs"/>
              </a:rPr>
              <a:t>, должен проявить для этого немалый уровень творчества.</a:t>
            </a:r>
          </a:p>
          <a:p>
            <a:r>
              <a:rPr lang="ru-RU" sz="1200" kern="1200" dirty="0">
                <a:solidFill>
                  <a:schemeClr val="tx1"/>
                </a:solidFill>
                <a:effectLst/>
                <a:latin typeface="+mn-lt"/>
                <a:ea typeface="+mn-ea"/>
                <a:cs typeface="+mn-cs"/>
              </a:rPr>
              <a:t>Со времён, когда первые разработчики искусственных нейронных сетей сделали свои первые искусственные </a:t>
            </a:r>
            <a:r>
              <a:rPr lang="ru-RU" sz="1200" kern="1200" dirty="0" err="1">
                <a:solidFill>
                  <a:schemeClr val="tx1"/>
                </a:solidFill>
                <a:effectLst/>
                <a:latin typeface="+mn-lt"/>
                <a:ea typeface="+mn-ea"/>
                <a:cs typeface="+mn-cs"/>
              </a:rPr>
              <a:t>нейросети</a:t>
            </a:r>
            <a:r>
              <a:rPr lang="ru-RU" sz="1200" kern="1200" dirty="0">
                <a:solidFill>
                  <a:schemeClr val="tx1"/>
                </a:solidFill>
                <a:effectLst/>
                <a:latin typeface="+mn-lt"/>
                <a:ea typeface="+mn-ea"/>
                <a:cs typeface="+mn-cs"/>
              </a:rPr>
              <a:t>, были созданы многочисленные модификации модели, которые подходят для решения более специфичных задач. Конечно, для погружения в теорию искусственных </a:t>
            </a:r>
            <a:r>
              <a:rPr lang="ru-RU" sz="1200" kern="1200" dirty="0" err="1">
                <a:solidFill>
                  <a:schemeClr val="tx1"/>
                </a:solidFill>
                <a:effectLst/>
                <a:latin typeface="+mn-lt"/>
                <a:ea typeface="+mn-ea"/>
                <a:cs typeface="+mn-cs"/>
              </a:rPr>
              <a:t>нейросетей</a:t>
            </a:r>
            <a:r>
              <a:rPr lang="ru-RU" sz="1200" kern="1200" dirty="0">
                <a:solidFill>
                  <a:schemeClr val="tx1"/>
                </a:solidFill>
                <a:effectLst/>
                <a:latin typeface="+mn-lt"/>
                <a:ea typeface="+mn-ea"/>
                <a:cs typeface="+mn-cs"/>
              </a:rPr>
              <a:t> необходимо читать специализированную литературу и изучать курсы, но здесь можно кратко охарактеризовать многие интересные модели и решаемые ими задачи. Так что начнём… </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8</a:t>
            </a:fld>
            <a:endParaRPr lang="ru-RU"/>
          </a:p>
        </p:txBody>
      </p:sp>
    </p:spTree>
    <p:extLst>
      <p:ext uri="{BB962C8B-B14F-4D97-AF65-F5344CB8AC3E}">
        <p14:creationId xmlns:p14="http://schemas.microsoft.com/office/powerpoint/2010/main" val="368477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Представление о детальном устройстве головного мозга появилось более ста лет назад.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 1888 г. испанский доктор Рамони </a:t>
            </a:r>
            <a:r>
              <a:rPr lang="ru-RU" sz="1200" kern="1200" dirty="0" err="1">
                <a:solidFill>
                  <a:schemeClr val="tx1"/>
                </a:solidFill>
                <a:effectLst/>
                <a:latin typeface="+mn-lt"/>
                <a:ea typeface="+mn-ea"/>
                <a:cs typeface="+mn-cs"/>
              </a:rPr>
              <a:t>Кайал</a:t>
            </a:r>
            <a:r>
              <a:rPr lang="ru-RU" sz="1200" kern="1200" dirty="0">
                <a:solidFill>
                  <a:schemeClr val="tx1"/>
                </a:solidFill>
                <a:effectLst/>
                <a:latin typeface="+mn-lt"/>
                <a:ea typeface="+mn-ea"/>
                <a:cs typeface="+mn-cs"/>
              </a:rPr>
              <a:t> экспериментально показал, что мозговая ткань состоит из большого числа связанных друг с другом однотипных узлов – нейронов.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Более поздние исследования при помощи электронного микроскопа показали, что все нейроны, независимо от типа, имеют схожую организационную структуру.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Нервная система и мозг человека состоят из нейронов, соединенных между собой нервными волокнами. Нервные волокна способны передавать электрические импульсы между нейронами. Все процессы передачи раздражений от нашей кожи, ушей и глаз к мозгу, процессы мышления и управления действиями — все это реализовано в живом организме как передача электрических импульсов между нейронами.</a:t>
            </a: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От центральной части нейрона – сомы отходят древовидные отростки – дендриты. </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Они играют роль рецепторов – сигналов от других нейронов.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Задача аксона, самого крупного отростка, заключается в том, чтобы передавать сигнал активности от сомы другим нейронам. </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Место соединения аксона с дендритами других нейронов разделено синапсом.</a:t>
            </a:r>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Когда импульс достигает синаптического окончания, высвобождаются определенные химические вещества, называемые </a:t>
            </a:r>
            <a:r>
              <a:rPr lang="ru-RU" sz="1200" kern="1200" dirty="0" err="1">
                <a:solidFill>
                  <a:schemeClr val="tx1"/>
                </a:solidFill>
                <a:effectLst/>
                <a:latin typeface="+mn-lt"/>
                <a:ea typeface="+mn-ea"/>
                <a:cs typeface="+mn-cs"/>
              </a:rPr>
              <a:t>нейротрансмиттерами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Нейротрансмиттеры</a:t>
            </a:r>
            <a:r>
              <a:rPr lang="ru-RU" sz="1200" kern="1200" dirty="0">
                <a:solidFill>
                  <a:schemeClr val="tx1"/>
                </a:solidFill>
                <a:effectLst/>
                <a:latin typeface="+mn-lt"/>
                <a:ea typeface="+mn-ea"/>
                <a:cs typeface="+mn-cs"/>
              </a:rPr>
              <a:t> диффундируют через синаптическую щель, возбуждая или затормаживая, в зависимости от типа синапса, способность нейрона-приемника генерировать электрические импульсы. Результативность синапса может настраиваться проходящими через него сигналами, так что синапсы могут обучаться в зависимости от активности процессов, в которых они участвуют. Эта зависимость от предыстории действует как память, которая, возможно, ответственна за память человека. Важно отметить, что веса синапсов могут изменяться со временем, что изменяет и поведение соответствующего нейрона.</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Нейрон (нервная клетка) является особой биологической клеткой, которая обрабатывает информацию</a:t>
            </a:r>
            <a:r>
              <a:rPr lang="en-US"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Если нейрон «срабатывает» чаще остальных, то сила его синаптической связи возрастает. Подобная адаптивность синапса носит название правила </a:t>
            </a:r>
            <a:r>
              <a:rPr lang="ru-RU" sz="1200" kern="1200" dirty="0" err="1">
                <a:solidFill>
                  <a:schemeClr val="tx1"/>
                </a:solidFill>
                <a:effectLst/>
                <a:latin typeface="+mn-lt"/>
                <a:ea typeface="+mn-ea"/>
                <a:cs typeface="+mn-cs"/>
              </a:rPr>
              <a:t>Хебба</a:t>
            </a:r>
            <a:r>
              <a:rPr lang="ru-RU" sz="120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89CD3589-637C-4290-BCF8-903C66CD37D2}" type="slidenum">
              <a:rPr lang="ru-RU" smtClean="0"/>
              <a:t>9</a:t>
            </a:fld>
            <a:endParaRPr lang="ru-RU"/>
          </a:p>
        </p:txBody>
      </p:sp>
    </p:spTree>
    <p:extLst>
      <p:ext uri="{BB962C8B-B14F-4D97-AF65-F5344CB8AC3E}">
        <p14:creationId xmlns:p14="http://schemas.microsoft.com/office/powerpoint/2010/main" val="1078858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4C2C-F242-4585-BC25-0180AFDAB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E06A9AED-768A-4FAE-A54C-4A54F9AFE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C521141-95E0-43C9-972D-C6BA9C9D6BB3}"/>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A7FE55BB-1B62-4978-8672-42F858286EB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3DFD521-0343-4E4D-8D1A-D4BFD201C181}"/>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52057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42C6-CDCE-4E6B-B82F-0991243CB0D2}"/>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EC04189A-C533-4CCD-9758-93548063C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91DB59A-04EB-4817-8DA0-AD55DCB2B27E}"/>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B208A9FC-FAF1-4698-B916-D320A4CB20C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DA51407-8A23-45D4-80DB-DBB859A546BF}"/>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16861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43D4F-E4CD-4249-9E91-43BC9D545C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8E16E8A6-5E20-4308-9FF8-57E78FA2B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565E0552-AFE4-401C-A5AA-6605E9DB8AA7}"/>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70CDCDD5-FC74-4E01-83DB-0959D89A01D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415695B-D3AC-4B72-8C68-43B432F0957F}"/>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4245986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20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A783-C2CF-4A05-8519-A9380B53239D}"/>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9D08136F-3E6E-43D2-AE69-4AD826E183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745D113-DA46-4355-9BCF-D63F65AD36D2}"/>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3CBE1627-3215-4CF9-9C97-27B07EB47D4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5494909-09CF-4A7F-9CA5-01774348B812}"/>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97620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9DC0-81DB-4313-B16E-908EB807CA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72FA5C9D-5055-4581-8AF4-E99974A29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309B2B-F7EF-4F87-B413-8E02DEB3D5C3}"/>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E9631BB9-8A0B-4925-AB0D-B161F0AFBA5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2E992C9-233C-41D4-89FC-E7BD8DA1FB05}"/>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52935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5CC0-3FD6-4808-92A8-D77326A506BD}"/>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DE851E9-4740-4C8C-8721-5CD7D419D3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77CFB1DD-925C-4D28-946F-F6446FC105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C59AFD01-8F6A-4AA8-BEC2-150DC0C49618}"/>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6" name="Footer Placeholder 5">
            <a:extLst>
              <a:ext uri="{FF2B5EF4-FFF2-40B4-BE49-F238E27FC236}">
                <a16:creationId xmlns:a16="http://schemas.microsoft.com/office/drawing/2014/main" id="{190E48B9-F90F-493D-AFCA-C0DA79925BF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4E2E6D3-993E-42B4-A57B-C27345B4FD3B}"/>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405935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42D8-F00E-4A73-8EAD-FEE99A052F62}"/>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E0D711E5-5ABA-4EC1-B7B1-A9CB884E6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EEF098-4110-49BB-85D8-A151D2E56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4C25D51-AC1B-4ACA-8A3B-6E8784B46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7C11A-EAEE-4734-AF42-DAFBEA0E1C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9CC6E09A-FB4B-4B9E-BE3A-7667FBEF5D6B}"/>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8" name="Footer Placeholder 7">
            <a:extLst>
              <a:ext uri="{FF2B5EF4-FFF2-40B4-BE49-F238E27FC236}">
                <a16:creationId xmlns:a16="http://schemas.microsoft.com/office/drawing/2014/main" id="{951266AD-A1FD-4164-8542-C5F4FEEB922F}"/>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1BC65D77-7C9E-470E-9BBC-1E0FE0081966}"/>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698452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B8B0-8EDA-408D-88BF-5B99442BE4EC}"/>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D2E126C7-F15A-4B36-86EA-AEDE4CB9A81C}"/>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4" name="Footer Placeholder 3">
            <a:extLst>
              <a:ext uri="{FF2B5EF4-FFF2-40B4-BE49-F238E27FC236}">
                <a16:creationId xmlns:a16="http://schemas.microsoft.com/office/drawing/2014/main" id="{4A9298F3-1838-4583-89B9-9ADA6C5A30B9}"/>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37FD37B-FFB0-4C92-B02E-273E432492C2}"/>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4210445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6416C0-88F7-44C3-8D0E-BB4650524856}"/>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3" name="Footer Placeholder 2">
            <a:extLst>
              <a:ext uri="{FF2B5EF4-FFF2-40B4-BE49-F238E27FC236}">
                <a16:creationId xmlns:a16="http://schemas.microsoft.com/office/drawing/2014/main" id="{03119714-6226-41E7-BACD-8C3CE260B2B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F7BC564A-FE48-495F-832C-878F38530817}"/>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55964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F672-B73C-4A8E-BA17-B2840EAE1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20009C7D-FF6B-4504-9688-A5C2777B5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30534124-D24B-467B-88C2-7176E02C7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AB79A-6D1C-49BC-BDBF-57E39444DF3F}"/>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6" name="Footer Placeholder 5">
            <a:extLst>
              <a:ext uri="{FF2B5EF4-FFF2-40B4-BE49-F238E27FC236}">
                <a16:creationId xmlns:a16="http://schemas.microsoft.com/office/drawing/2014/main" id="{C44EFF7F-5A31-4465-9340-1696432A1A4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A497F53-C976-4C4B-BE53-E5AC643C5C9B}"/>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84194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B8FA-47B1-4A32-9C28-BDBF11571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2B23339D-33D8-4278-8C7E-3B9ABF9FD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6D675DB-200E-4AAB-AECC-2496A8975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35D429-E533-4A70-9781-5EB08DD64A08}"/>
              </a:ext>
            </a:extLst>
          </p:cNvPr>
          <p:cNvSpPr>
            <a:spLocks noGrp="1"/>
          </p:cNvSpPr>
          <p:nvPr>
            <p:ph type="dt" sz="half" idx="10"/>
          </p:nvPr>
        </p:nvSpPr>
        <p:spPr/>
        <p:txBody>
          <a:bodyPr/>
          <a:lstStyle/>
          <a:p>
            <a:fld id="{97AD2ED1-4385-466E-B89A-8C6347CA2611}" type="datetimeFigureOut">
              <a:rPr lang="ru-RU" smtClean="0"/>
              <a:t>23.03.2023</a:t>
            </a:fld>
            <a:endParaRPr lang="ru-RU"/>
          </a:p>
        </p:txBody>
      </p:sp>
      <p:sp>
        <p:nvSpPr>
          <p:cNvPr id="6" name="Footer Placeholder 5">
            <a:extLst>
              <a:ext uri="{FF2B5EF4-FFF2-40B4-BE49-F238E27FC236}">
                <a16:creationId xmlns:a16="http://schemas.microsoft.com/office/drawing/2014/main" id="{965567C1-A2CA-4A03-AD9F-F23D088D379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988E2BE3-3C56-43C4-8BF8-C7D95EF1D6BB}"/>
              </a:ext>
            </a:extLst>
          </p:cNvPr>
          <p:cNvSpPr>
            <a:spLocks noGrp="1"/>
          </p:cNvSpPr>
          <p:nvPr>
            <p:ph type="sldNum" sz="quarter" idx="12"/>
          </p:nvPr>
        </p:nvSpPr>
        <p:spPr/>
        <p:txBody>
          <a:bodyPr/>
          <a:lstStyle/>
          <a:p>
            <a:fld id="{6E419344-0BB6-4BF2-B80D-FCD53B965029}" type="slidenum">
              <a:rPr lang="ru-RU" smtClean="0"/>
              <a:t>‹#›</a:t>
            </a:fld>
            <a:endParaRPr lang="ru-RU"/>
          </a:p>
        </p:txBody>
      </p:sp>
    </p:spTree>
    <p:extLst>
      <p:ext uri="{BB962C8B-B14F-4D97-AF65-F5344CB8AC3E}">
        <p14:creationId xmlns:p14="http://schemas.microsoft.com/office/powerpoint/2010/main" val="3077637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6734A-4CA3-4BEB-84AE-CEFE5A1FBA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45947AE-154F-425F-BB54-563D213DC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3955B498-6EB6-43B1-ABAE-8BFB9D5D8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D2ED1-4385-466E-B89A-8C6347CA2611}" type="datetimeFigureOut">
              <a:rPr lang="ru-RU" smtClean="0"/>
              <a:t>23.03.2023</a:t>
            </a:fld>
            <a:endParaRPr lang="ru-RU"/>
          </a:p>
        </p:txBody>
      </p:sp>
      <p:sp>
        <p:nvSpPr>
          <p:cNvPr id="5" name="Footer Placeholder 4">
            <a:extLst>
              <a:ext uri="{FF2B5EF4-FFF2-40B4-BE49-F238E27FC236}">
                <a16:creationId xmlns:a16="http://schemas.microsoft.com/office/drawing/2014/main" id="{C56C26FA-163D-4906-A72E-5DF578A6B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E9C37BD6-62D9-4BD4-9196-2CEF232A0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19344-0BB6-4BF2-B80D-FCD53B965029}" type="slidenum">
              <a:rPr lang="ru-RU" smtClean="0"/>
              <a:t>‹#›</a:t>
            </a:fld>
            <a:endParaRPr lang="ru-RU"/>
          </a:p>
        </p:txBody>
      </p:sp>
    </p:spTree>
    <p:extLst>
      <p:ext uri="{BB962C8B-B14F-4D97-AF65-F5344CB8AC3E}">
        <p14:creationId xmlns:p14="http://schemas.microsoft.com/office/powerpoint/2010/main" val="343399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8E3D-E6BB-4257-A797-B2CE6F7D79E0}"/>
              </a:ext>
            </a:extLst>
          </p:cNvPr>
          <p:cNvSpPr>
            <a:spLocks noGrp="1"/>
          </p:cNvSpPr>
          <p:nvPr>
            <p:ph type="ctrTitle"/>
          </p:nvPr>
        </p:nvSpPr>
        <p:spPr>
          <a:xfrm>
            <a:off x="3348989" y="1004046"/>
            <a:ext cx="6350823" cy="3847871"/>
          </a:xfrm>
        </p:spPr>
        <p:txBody>
          <a:bodyPr>
            <a:normAutofit fontScale="90000"/>
          </a:bodyPr>
          <a:lstStyle/>
          <a:p>
            <a:pPr algn="l"/>
            <a:r>
              <a:rPr lang="ru-RU" dirty="0">
                <a:solidFill>
                  <a:schemeClr val="bg1"/>
                </a:solidFill>
                <a:latin typeface="Segoe UI" panose="020B0502040204020203" pitchFamily="34" charset="0"/>
                <a:cs typeface="Segoe UI" panose="020B0502040204020203" pitchFamily="34" charset="0"/>
              </a:rPr>
              <a:t>Тема</a:t>
            </a:r>
            <a:r>
              <a:rPr lang="en-US" dirty="0">
                <a:solidFill>
                  <a:schemeClr val="bg1"/>
                </a:solidFill>
                <a:latin typeface="Segoe UI" panose="020B0502040204020203" pitchFamily="34" charset="0"/>
                <a:cs typeface="Segoe UI" panose="020B0502040204020203" pitchFamily="34" charset="0"/>
              </a:rPr>
              <a:t> 6</a:t>
            </a:r>
            <a:br>
              <a:rPr lang="ru-RU" dirty="0">
                <a:solidFill>
                  <a:schemeClr val="bg1"/>
                </a:solidFill>
                <a:latin typeface="Segoe UI" panose="020B0502040204020203" pitchFamily="34" charset="0"/>
                <a:cs typeface="Segoe UI" panose="020B0502040204020203" pitchFamily="34" charset="0"/>
              </a:rPr>
            </a:br>
            <a:br>
              <a:rPr lang="ru-RU" dirty="0">
                <a:solidFill>
                  <a:schemeClr val="bg1"/>
                </a:solidFill>
                <a:latin typeface="Segoe UI" panose="020B0502040204020203" pitchFamily="34" charset="0"/>
                <a:cs typeface="Segoe UI" panose="020B0502040204020203" pitchFamily="34" charset="0"/>
              </a:rPr>
            </a:br>
            <a:r>
              <a:rPr lang="ru-RU" dirty="0">
                <a:solidFill>
                  <a:schemeClr val="bg1"/>
                </a:solidFill>
                <a:latin typeface="Segoe UI" panose="020B0502040204020203" pitchFamily="34" charset="0"/>
                <a:cs typeface="Segoe UI" panose="020B0502040204020203" pitchFamily="34" charset="0"/>
              </a:rPr>
              <a:t>Технологии искусственного интеллекта</a:t>
            </a: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 y="86487"/>
            <a:ext cx="2095500" cy="2181225"/>
          </a:xfrm>
          <a:prstGeom prst="rect">
            <a:avLst/>
          </a:prstGeom>
        </p:spPr>
      </p:pic>
      <p:sp>
        <p:nvSpPr>
          <p:cNvPr id="5" name="Subtitle 2">
            <a:extLst>
              <a:ext uri="{FF2B5EF4-FFF2-40B4-BE49-F238E27FC236}">
                <a16:creationId xmlns:a16="http://schemas.microsoft.com/office/drawing/2014/main" id="{3A4C7D73-6A8C-B268-8726-C346A87158DC}"/>
              </a:ext>
            </a:extLst>
          </p:cNvPr>
          <p:cNvSpPr txBox="1">
            <a:spLocks/>
          </p:cNvSpPr>
          <p:nvPr/>
        </p:nvSpPr>
        <p:spPr>
          <a:xfrm>
            <a:off x="121920" y="5693434"/>
            <a:ext cx="11937808" cy="9661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sz="3200" dirty="0">
                <a:solidFill>
                  <a:schemeClr val="bg1"/>
                </a:solidFill>
                <a:latin typeface="Segoe UI" panose="020B0502040204020203" pitchFamily="34" charset="0"/>
                <a:cs typeface="Segoe UI" panose="020B0502040204020203" pitchFamily="34" charset="0"/>
              </a:rPr>
              <a:t>Системы искусственного интеллекта </a:t>
            </a:r>
            <a:endParaRPr lang="en-US" sz="3200" dirty="0">
              <a:solidFill>
                <a:schemeClr val="bg1"/>
              </a:solidFill>
              <a:latin typeface="Segoe UI" panose="020B0502040204020203" pitchFamily="34" charset="0"/>
              <a:cs typeface="Segoe UI" panose="020B0502040204020203" pitchFamily="34" charset="0"/>
            </a:endParaRPr>
          </a:p>
          <a:p>
            <a:pPr algn="l"/>
            <a:r>
              <a:rPr lang="ru-RU" sz="3200" dirty="0">
                <a:solidFill>
                  <a:schemeClr val="bg1"/>
                </a:solidFill>
                <a:latin typeface="Segoe UI" panose="020B0502040204020203" pitchFamily="34" charset="0"/>
                <a:cs typeface="Segoe UI" panose="020B0502040204020203" pitchFamily="34" charset="0"/>
              </a:rPr>
              <a:t>Онлайн лекция </a:t>
            </a:r>
            <a:r>
              <a:rPr lang="en-US" sz="3200" dirty="0">
                <a:solidFill>
                  <a:schemeClr val="bg1"/>
                </a:solidFill>
                <a:latin typeface="Segoe UI" panose="020B0502040204020203" pitchFamily="34" charset="0"/>
                <a:cs typeface="Segoe UI" panose="020B0502040204020203" pitchFamily="34" charset="0"/>
              </a:rPr>
              <a:t>6</a:t>
            </a:r>
            <a:r>
              <a:rPr lang="ru-RU" sz="3200" dirty="0">
                <a:solidFill>
                  <a:schemeClr val="bg1"/>
                </a:solidFill>
                <a:latin typeface="Segoe UI" panose="020B0502040204020203" pitchFamily="34" charset="0"/>
                <a:cs typeface="Segoe UI" panose="020B0502040204020203" pitchFamily="34" charset="0"/>
              </a:rPr>
              <a:t> (</a:t>
            </a:r>
            <a:r>
              <a:rPr lang="en-US" sz="3200" dirty="0">
                <a:solidFill>
                  <a:schemeClr val="bg1"/>
                </a:solidFill>
                <a:latin typeface="Segoe UI" panose="020B0502040204020203" pitchFamily="34" charset="0"/>
                <a:cs typeface="Segoe UI" panose="020B0502040204020203" pitchFamily="34" charset="0"/>
              </a:rPr>
              <a:t>Praxis 6)</a:t>
            </a:r>
          </a:p>
        </p:txBody>
      </p:sp>
    </p:spTree>
    <p:extLst>
      <p:ext uri="{BB962C8B-B14F-4D97-AF65-F5344CB8AC3E}">
        <p14:creationId xmlns:p14="http://schemas.microsoft.com/office/powerpoint/2010/main" val="590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D5D070-A05E-409B-A7B3-FFED22BBCA28}"/>
              </a:ext>
            </a:extLst>
          </p:cNvPr>
          <p:cNvSpPr>
            <a:spLocks noGrp="1"/>
          </p:cNvSpPr>
          <p:nvPr>
            <p:ph type="title"/>
          </p:nvPr>
        </p:nvSpPr>
        <p:spPr/>
        <p:txBody>
          <a:bodyPr/>
          <a:lstStyle/>
          <a:p>
            <a:r>
              <a:rPr lang="ru-RU" dirty="0"/>
              <a:t>Структура искусственного нейрона</a:t>
            </a:r>
          </a:p>
        </p:txBody>
      </p:sp>
      <p:pic>
        <p:nvPicPr>
          <p:cNvPr id="5" name="Рисунок 4">
            <a:extLst>
              <a:ext uri="{FF2B5EF4-FFF2-40B4-BE49-F238E27FC236}">
                <a16:creationId xmlns:a16="http://schemas.microsoft.com/office/drawing/2014/main" id="{E3C5D0EA-73BC-4A0B-9525-E5AA1986E1D6}"/>
              </a:ext>
            </a:extLst>
          </p:cNvPr>
          <p:cNvPicPr/>
          <p:nvPr/>
        </p:nvPicPr>
        <p:blipFill rotWithShape="1">
          <a:blip r:embed="rId3"/>
          <a:srcRect l="32239" t="19104" r="12852" b="30934"/>
          <a:stretch/>
        </p:blipFill>
        <p:spPr bwMode="auto">
          <a:xfrm>
            <a:off x="3079102" y="1690688"/>
            <a:ext cx="6707057" cy="4251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063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D5D070-A05E-409B-A7B3-FFED22BBCA28}"/>
              </a:ext>
            </a:extLst>
          </p:cNvPr>
          <p:cNvSpPr>
            <a:spLocks noGrp="1"/>
          </p:cNvSpPr>
          <p:nvPr>
            <p:ph type="title"/>
          </p:nvPr>
        </p:nvSpPr>
        <p:spPr/>
        <p:txBody>
          <a:bodyPr/>
          <a:lstStyle/>
          <a:p>
            <a:r>
              <a:rPr lang="ru-RU" dirty="0"/>
              <a:t>Математическая модель нейрона </a:t>
            </a:r>
          </a:p>
        </p:txBody>
      </p:sp>
      <p:pic>
        <p:nvPicPr>
          <p:cNvPr id="5" name="Рисунок 4">
            <a:extLst>
              <a:ext uri="{FF2B5EF4-FFF2-40B4-BE49-F238E27FC236}">
                <a16:creationId xmlns:a16="http://schemas.microsoft.com/office/drawing/2014/main" id="{E3C5D0EA-73BC-4A0B-9525-E5AA1986E1D6}"/>
              </a:ext>
            </a:extLst>
          </p:cNvPr>
          <p:cNvPicPr/>
          <p:nvPr/>
        </p:nvPicPr>
        <p:blipFill rotWithShape="1">
          <a:blip r:embed="rId3"/>
          <a:srcRect l="32239" t="19104" r="12852" b="30934"/>
          <a:stretch/>
        </p:blipFill>
        <p:spPr bwMode="auto">
          <a:xfrm>
            <a:off x="6009470" y="1690687"/>
            <a:ext cx="6140788" cy="3198438"/>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63511479-0697-4421-A632-622984ED49DA}"/>
                  </a:ext>
                </a:extLst>
              </p:cNvPr>
              <p:cNvSpPr/>
              <p:nvPr/>
            </p:nvSpPr>
            <p:spPr>
              <a:xfrm>
                <a:off x="1036194" y="1690688"/>
                <a:ext cx="2808018" cy="1268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800" i="1">
                          <a:latin typeface="Cambria Math" panose="02040503050406030204" pitchFamily="18" charset="0"/>
                        </a:rPr>
                        <m:t>𝑠</m:t>
                      </m:r>
                      <m:r>
                        <a:rPr lang="ru-RU" sz="2800" i="0">
                          <a:latin typeface="Cambria Math" panose="02040503050406030204" pitchFamily="18" charset="0"/>
                        </a:rPr>
                        <m:t>=</m:t>
                      </m:r>
                      <m:nary>
                        <m:naryPr>
                          <m:chr m:val="∑"/>
                          <m:limLoc m:val="undOvr"/>
                          <m:ctrlPr>
                            <a:rPr lang="ru-RU" sz="2800" i="1">
                              <a:latin typeface="Cambria Math" panose="02040503050406030204" pitchFamily="18" charset="0"/>
                            </a:rPr>
                          </m:ctrlPr>
                        </m:naryPr>
                        <m:sub>
                          <m:r>
                            <a:rPr lang="ru-RU" sz="2800" i="1">
                              <a:latin typeface="Cambria Math" panose="02040503050406030204" pitchFamily="18" charset="0"/>
                            </a:rPr>
                            <m:t>𝑖</m:t>
                          </m:r>
                          <m:r>
                            <a:rPr lang="ru-RU" sz="2800" i="0">
                              <a:latin typeface="Cambria Math" panose="02040503050406030204" pitchFamily="18" charset="0"/>
                            </a:rPr>
                            <m:t>=1</m:t>
                          </m:r>
                        </m:sub>
                        <m:sup>
                          <m:r>
                            <a:rPr lang="ru-RU" sz="2800" i="1">
                              <a:latin typeface="Cambria Math" panose="02040503050406030204" pitchFamily="18" charset="0"/>
                            </a:rPr>
                            <m:t>𝑛</m:t>
                          </m:r>
                        </m:sup>
                        <m:e>
                          <m:sSub>
                            <m:sSubPr>
                              <m:ctrlPr>
                                <a:rPr lang="ru-RU" sz="2800" i="1">
                                  <a:latin typeface="Cambria Math" panose="02040503050406030204" pitchFamily="18" charset="0"/>
                                </a:rPr>
                              </m:ctrlPr>
                            </m:sSubPr>
                            <m:e>
                              <m:r>
                                <a:rPr lang="ru-RU" sz="2800" i="1">
                                  <a:latin typeface="Cambria Math" panose="02040503050406030204" pitchFamily="18" charset="0"/>
                                </a:rPr>
                                <m:t>𝑤</m:t>
                              </m:r>
                            </m:e>
                            <m:sub>
                              <m:r>
                                <a:rPr lang="ru-RU" sz="2800" i="1">
                                  <a:latin typeface="Cambria Math" panose="02040503050406030204" pitchFamily="18" charset="0"/>
                                </a:rPr>
                                <m:t>𝑖</m:t>
                              </m:r>
                            </m:sub>
                          </m:sSub>
                          <m:sSub>
                            <m:sSubPr>
                              <m:ctrlPr>
                                <a:rPr lang="ru-RU" sz="2800" i="1">
                                  <a:latin typeface="Cambria Math" panose="02040503050406030204" pitchFamily="18" charset="0"/>
                                </a:rPr>
                              </m:ctrlPr>
                            </m:sSubPr>
                            <m:e>
                              <m:r>
                                <a:rPr lang="ru-RU" sz="2800" i="1">
                                  <a:latin typeface="Cambria Math" panose="02040503050406030204" pitchFamily="18" charset="0"/>
                                </a:rPr>
                                <m:t>𝑥</m:t>
                              </m:r>
                            </m:e>
                            <m:sub>
                              <m:r>
                                <a:rPr lang="ru-RU" sz="2800" i="1">
                                  <a:latin typeface="Cambria Math" panose="02040503050406030204" pitchFamily="18" charset="0"/>
                                </a:rPr>
                                <m:t>𝑖</m:t>
                              </m:r>
                            </m:sub>
                          </m:sSub>
                          <m:r>
                            <a:rPr lang="ru-RU" sz="2800" i="0">
                              <a:latin typeface="Cambria Math" panose="02040503050406030204" pitchFamily="18" charset="0"/>
                            </a:rPr>
                            <m:t>+</m:t>
                          </m:r>
                          <m:r>
                            <a:rPr lang="ru-RU" sz="2800" i="1">
                              <a:latin typeface="Cambria Math" panose="02040503050406030204" pitchFamily="18" charset="0"/>
                            </a:rPr>
                            <m:t>𝑏</m:t>
                          </m:r>
                        </m:e>
                      </m:nary>
                    </m:oMath>
                  </m:oMathPara>
                </a14:m>
                <a:endParaRPr lang="ru-RU" sz="2800" dirty="0"/>
              </a:p>
            </p:txBody>
          </p:sp>
        </mc:Choice>
        <mc:Fallback xmlns="">
          <p:sp>
            <p:nvSpPr>
              <p:cNvPr id="3" name="Прямоугольник 2">
                <a:extLst>
                  <a:ext uri="{FF2B5EF4-FFF2-40B4-BE49-F238E27FC236}">
                    <a16:creationId xmlns:a16="http://schemas.microsoft.com/office/drawing/2014/main" id="{63511479-0697-4421-A632-622984ED49DA}"/>
                  </a:ext>
                </a:extLst>
              </p:cNvPr>
              <p:cNvSpPr>
                <a:spLocks noRot="1" noChangeAspect="1" noMove="1" noResize="1" noEditPoints="1" noAdjustHandles="1" noChangeArrowheads="1" noChangeShapeType="1" noTextEdit="1"/>
              </p:cNvSpPr>
              <p:nvPr/>
            </p:nvSpPr>
            <p:spPr>
              <a:xfrm>
                <a:off x="1036194" y="1690688"/>
                <a:ext cx="2808018" cy="126855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558FDE16-F25A-4092-86A7-92FC547B38CD}"/>
                  </a:ext>
                </a:extLst>
              </p:cNvPr>
              <p:cNvSpPr/>
              <p:nvPr/>
            </p:nvSpPr>
            <p:spPr>
              <a:xfrm>
                <a:off x="994452" y="3016251"/>
                <a:ext cx="4817024" cy="523220"/>
              </a:xfrm>
              <a:prstGeom prst="rect">
                <a:avLst/>
              </a:prstGeom>
            </p:spPr>
            <p:txBody>
              <a:bodyPr wrap="none">
                <a:spAutoFit/>
              </a:bodyPr>
              <a:lstStyle/>
              <a:p>
                <a14:m>
                  <m:oMath xmlns:m="http://schemas.openxmlformats.org/officeDocument/2006/math">
                    <m:sSub>
                      <m:sSubPr>
                        <m:ctrlPr>
                          <a:rPr lang="ru-RU" sz="2800" i="1">
                            <a:solidFill>
                              <a:srgbClr val="000000"/>
                            </a:solidFill>
                            <a:latin typeface="Cambria Math" panose="02040503050406030204" pitchFamily="18" charset="0"/>
                          </a:rPr>
                        </m:ctrlPr>
                      </m:sSubPr>
                      <m:e>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2800" dirty="0">
                    <a:solidFill>
                      <a:srgbClr val="000000"/>
                    </a:solidFill>
                    <a:latin typeface="Times New Roman" panose="02020603050405020304" pitchFamily="18" charset="0"/>
                    <a:ea typeface="Times New Roman" panose="02020603050405020304" pitchFamily="18" charset="0"/>
                  </a:rPr>
                  <a:t> — вес синапса (</a:t>
                </a:r>
                <a14:m>
                  <m:oMath xmlns:m="http://schemas.openxmlformats.org/officeDocument/2006/math">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 </m:t>
                    </m:r>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oMath>
                </a14:m>
                <a:r>
                  <a:rPr lang="ru-RU" sz="2800" dirty="0">
                    <a:solidFill>
                      <a:srgbClr val="000000"/>
                    </a:solidFill>
                    <a:latin typeface="Times New Roman" panose="02020603050405020304" pitchFamily="18" charset="0"/>
                    <a:ea typeface="Times New Roman" panose="02020603050405020304" pitchFamily="18" charset="0"/>
                  </a:rPr>
                  <a:t>)</a:t>
                </a:r>
                <a:endParaRPr lang="ru-RU" sz="2800" dirty="0"/>
              </a:p>
            </p:txBody>
          </p:sp>
        </mc:Choice>
        <mc:Fallback xmlns="">
          <p:sp>
            <p:nvSpPr>
              <p:cNvPr id="4" name="Прямоугольник 3">
                <a:extLst>
                  <a:ext uri="{FF2B5EF4-FFF2-40B4-BE49-F238E27FC236}">
                    <a16:creationId xmlns:a16="http://schemas.microsoft.com/office/drawing/2014/main" id="{558FDE16-F25A-4092-86A7-92FC547B38CD}"/>
                  </a:ext>
                </a:extLst>
              </p:cNvPr>
              <p:cNvSpPr>
                <a:spLocks noRot="1" noChangeAspect="1" noMove="1" noResize="1" noEditPoints="1" noAdjustHandles="1" noChangeArrowheads="1" noChangeShapeType="1" noTextEdit="1"/>
              </p:cNvSpPr>
              <p:nvPr/>
            </p:nvSpPr>
            <p:spPr>
              <a:xfrm>
                <a:off x="994452" y="3016251"/>
                <a:ext cx="4817024" cy="523220"/>
              </a:xfrm>
              <a:prstGeom prst="rect">
                <a:avLst/>
              </a:prstGeom>
              <a:blipFill>
                <a:blip r:embed="rId5"/>
                <a:stretch>
                  <a:fillRect t="-13953" r="-1646" b="-30233"/>
                </a:stretch>
              </a:blipFill>
            </p:spPr>
            <p:txBody>
              <a:bodyPr/>
              <a:lstStyle/>
              <a:p>
                <a:r>
                  <a:rPr lang="ru-RU">
                    <a:noFill/>
                  </a:rPr>
                  <a:t> </a:t>
                </a:r>
              </a:p>
            </p:txBody>
          </p:sp>
        </mc:Fallback>
      </mc:AlternateContent>
      <p:sp>
        <p:nvSpPr>
          <p:cNvPr id="6" name="Прямоугольник 5">
            <a:extLst>
              <a:ext uri="{FF2B5EF4-FFF2-40B4-BE49-F238E27FC236}">
                <a16:creationId xmlns:a16="http://schemas.microsoft.com/office/drawing/2014/main" id="{DF2B2AD1-9512-4DA7-91A4-4BA0E3B86542}"/>
              </a:ext>
            </a:extLst>
          </p:cNvPr>
          <p:cNvSpPr/>
          <p:nvPr/>
        </p:nvSpPr>
        <p:spPr>
          <a:xfrm>
            <a:off x="994452" y="3506340"/>
            <a:ext cx="3882858" cy="523220"/>
          </a:xfrm>
          <a:prstGeom prst="rect">
            <a:avLst/>
          </a:prstGeom>
        </p:spPr>
        <p:txBody>
          <a:bodyPr wrap="none">
            <a:spAutoFit/>
          </a:bodyPr>
          <a:lstStyle/>
          <a:p>
            <a:r>
              <a:rPr lang="en-US" sz="2800" i="1" dirty="0">
                <a:solidFill>
                  <a:srgbClr val="000000"/>
                </a:solidFill>
                <a:latin typeface="Times New Roman" panose="02020603050405020304" pitchFamily="18" charset="0"/>
                <a:ea typeface="Times New Roman" panose="02020603050405020304" pitchFamily="18" charset="0"/>
              </a:rPr>
              <a:t>b</a:t>
            </a:r>
            <a:r>
              <a:rPr lang="ru-RU" sz="2800" dirty="0">
                <a:solidFill>
                  <a:srgbClr val="000000"/>
                </a:solidFill>
                <a:latin typeface="Times New Roman" panose="02020603050405020304" pitchFamily="18" charset="0"/>
                <a:ea typeface="Times New Roman" panose="02020603050405020304" pitchFamily="18" charset="0"/>
              </a:rPr>
              <a:t> — значение смещения</a:t>
            </a:r>
            <a:endParaRPr lang="ru-RU" sz="2800" dirty="0"/>
          </a:p>
        </p:txBody>
      </p:sp>
      <p:sp>
        <p:nvSpPr>
          <p:cNvPr id="7" name="Прямоугольник 6">
            <a:extLst>
              <a:ext uri="{FF2B5EF4-FFF2-40B4-BE49-F238E27FC236}">
                <a16:creationId xmlns:a16="http://schemas.microsoft.com/office/drawing/2014/main" id="{12CD27A4-3BC2-40C0-BB8E-54D549BC8341}"/>
              </a:ext>
            </a:extLst>
          </p:cNvPr>
          <p:cNvSpPr/>
          <p:nvPr/>
        </p:nvSpPr>
        <p:spPr>
          <a:xfrm>
            <a:off x="994452" y="3911992"/>
            <a:ext cx="4598823" cy="523220"/>
          </a:xfrm>
          <a:prstGeom prst="rect">
            <a:avLst/>
          </a:prstGeom>
        </p:spPr>
        <p:txBody>
          <a:bodyPr wrap="none">
            <a:spAutoFit/>
          </a:bodyPr>
          <a:lstStyle/>
          <a:p>
            <a:r>
              <a:rPr lang="en-US" sz="2800" i="1" dirty="0">
                <a:solidFill>
                  <a:srgbClr val="000000"/>
                </a:solidFill>
                <a:latin typeface="Times New Roman" panose="02020603050405020304" pitchFamily="18" charset="0"/>
                <a:ea typeface="Times New Roman" panose="02020603050405020304" pitchFamily="18" charset="0"/>
              </a:rPr>
              <a:t>s</a:t>
            </a:r>
            <a:r>
              <a:rPr lang="ru-RU" sz="2800" dirty="0">
                <a:solidFill>
                  <a:srgbClr val="000000"/>
                </a:solidFill>
                <a:latin typeface="Times New Roman" panose="02020603050405020304" pitchFamily="18" charset="0"/>
                <a:ea typeface="Times New Roman" panose="02020603050405020304" pitchFamily="18" charset="0"/>
              </a:rPr>
              <a:t> — результат суммирования</a:t>
            </a:r>
            <a:endParaRPr lang="ru-RU" sz="2800" dirty="0"/>
          </a:p>
        </p:txBody>
      </p:sp>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A611A9D9-F043-4EB0-9AAF-AEE42426FE33}"/>
                  </a:ext>
                </a:extLst>
              </p:cNvPr>
              <p:cNvSpPr/>
              <p:nvPr/>
            </p:nvSpPr>
            <p:spPr>
              <a:xfrm>
                <a:off x="994452" y="5252935"/>
                <a:ext cx="10515600" cy="523220"/>
              </a:xfrm>
              <a:prstGeom prst="rect">
                <a:avLst/>
              </a:prstGeom>
            </p:spPr>
            <p:txBody>
              <a:bodyPr wrap="square">
                <a:spAutoFit/>
              </a:bodyPr>
              <a:lstStyle/>
              <a:p>
                <a14:m>
                  <m:oMath xmlns:m="http://schemas.openxmlformats.org/officeDocument/2006/math">
                    <m:sSub>
                      <m:sSubPr>
                        <m:ctrlPr>
                          <a:rPr lang="ru-RU" sz="2800" i="1">
                            <a:solidFill>
                              <a:srgbClr val="000000"/>
                            </a:solidFill>
                            <a:latin typeface="Cambria Math" panose="02040503050406030204" pitchFamily="18" charset="0"/>
                          </a:rPr>
                        </m:ctrlPr>
                      </m:sSubPr>
                      <m:e>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2800" dirty="0">
                    <a:solidFill>
                      <a:srgbClr val="000000"/>
                    </a:solidFill>
                    <a:latin typeface="Times New Roman" panose="02020603050405020304" pitchFamily="18" charset="0"/>
                    <a:ea typeface="Times New Roman" panose="02020603050405020304" pitchFamily="18" charset="0"/>
                  </a:rPr>
                  <a:t> — компонента входного вектора (входной сигнал) (</a:t>
                </a:r>
                <a14:m>
                  <m:oMath xmlns:m="http://schemas.openxmlformats.org/officeDocument/2006/math">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 </m:t>
                    </m:r>
                    <m:r>
                      <a:rPr lang="ru-RU"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oMath>
                </a14:m>
                <a:r>
                  <a:rPr lang="ru-RU" sz="2800" dirty="0">
                    <a:solidFill>
                      <a:srgbClr val="000000"/>
                    </a:solidFill>
                    <a:latin typeface="Times New Roman" panose="02020603050405020304" pitchFamily="18" charset="0"/>
                    <a:ea typeface="Times New Roman" panose="02020603050405020304" pitchFamily="18" charset="0"/>
                  </a:rPr>
                  <a:t>)</a:t>
                </a:r>
                <a:endParaRPr lang="ru-RU" sz="2800" dirty="0"/>
              </a:p>
            </p:txBody>
          </p:sp>
        </mc:Choice>
        <mc:Fallback xmlns="">
          <p:sp>
            <p:nvSpPr>
              <p:cNvPr id="8" name="Прямоугольник 7">
                <a:extLst>
                  <a:ext uri="{FF2B5EF4-FFF2-40B4-BE49-F238E27FC236}">
                    <a16:creationId xmlns:a16="http://schemas.microsoft.com/office/drawing/2014/main" id="{A611A9D9-F043-4EB0-9AAF-AEE42426FE33}"/>
                  </a:ext>
                </a:extLst>
              </p:cNvPr>
              <p:cNvSpPr>
                <a:spLocks noRot="1" noChangeAspect="1" noMove="1" noResize="1" noEditPoints="1" noAdjustHandles="1" noChangeArrowheads="1" noChangeShapeType="1" noTextEdit="1"/>
              </p:cNvSpPr>
              <p:nvPr/>
            </p:nvSpPr>
            <p:spPr>
              <a:xfrm>
                <a:off x="994452" y="5252935"/>
                <a:ext cx="10515600" cy="523220"/>
              </a:xfrm>
              <a:prstGeom prst="rect">
                <a:avLst/>
              </a:prstGeom>
              <a:blipFill>
                <a:blip r:embed="rId6"/>
                <a:stretch>
                  <a:fillRect t="-13953" b="-30233"/>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BA83D21D-1A0E-4A0E-B2F6-37057E2A7BA4}"/>
              </a:ext>
            </a:extLst>
          </p:cNvPr>
          <p:cNvSpPr/>
          <p:nvPr/>
        </p:nvSpPr>
        <p:spPr>
          <a:xfrm>
            <a:off x="1036194" y="4807733"/>
            <a:ext cx="4841390" cy="523220"/>
          </a:xfrm>
          <a:prstGeom prst="rect">
            <a:avLst/>
          </a:prstGeom>
        </p:spPr>
        <p:txBody>
          <a:bodyPr wrap="none">
            <a:spAutoFit/>
          </a:bodyPr>
          <a:lstStyle/>
          <a:p>
            <a:r>
              <a:rPr lang="ru-RU" sz="2800" i="1" dirty="0">
                <a:solidFill>
                  <a:srgbClr val="000000"/>
                </a:solidFill>
                <a:latin typeface="Times New Roman" panose="02020603050405020304" pitchFamily="18" charset="0"/>
                <a:ea typeface="Times New Roman" panose="02020603050405020304" pitchFamily="18" charset="0"/>
              </a:rPr>
              <a:t>у</a:t>
            </a:r>
            <a:r>
              <a:rPr lang="ru-RU" sz="2800" dirty="0">
                <a:solidFill>
                  <a:srgbClr val="000000"/>
                </a:solidFill>
                <a:latin typeface="Times New Roman" panose="02020603050405020304" pitchFamily="18" charset="0"/>
                <a:ea typeface="Times New Roman" panose="02020603050405020304" pitchFamily="18" charset="0"/>
              </a:rPr>
              <a:t> — выходной сигнал нейрона</a:t>
            </a:r>
            <a:endParaRPr lang="ru-RU" sz="2800" dirty="0"/>
          </a:p>
        </p:txBody>
      </p:sp>
      <p:sp>
        <p:nvSpPr>
          <p:cNvPr id="10" name="Прямоугольник 9">
            <a:extLst>
              <a:ext uri="{FF2B5EF4-FFF2-40B4-BE49-F238E27FC236}">
                <a16:creationId xmlns:a16="http://schemas.microsoft.com/office/drawing/2014/main" id="{FB78CACD-35B6-4A3A-B1BC-9908DFD2B363}"/>
              </a:ext>
            </a:extLst>
          </p:cNvPr>
          <p:cNvSpPr/>
          <p:nvPr/>
        </p:nvSpPr>
        <p:spPr>
          <a:xfrm>
            <a:off x="994452" y="4365905"/>
            <a:ext cx="4264373" cy="523220"/>
          </a:xfrm>
          <a:prstGeom prst="rect">
            <a:avLst/>
          </a:prstGeom>
        </p:spPr>
        <p:txBody>
          <a:bodyPr wrap="none">
            <a:spAutoFit/>
          </a:bodyPr>
          <a:lstStyle/>
          <a:p>
            <a:r>
              <a:rPr lang="en-US" sz="2800" i="1" dirty="0">
                <a:solidFill>
                  <a:srgbClr val="000000"/>
                </a:solidFill>
                <a:latin typeface="Times New Roman" panose="02020603050405020304" pitchFamily="18" charset="0"/>
                <a:ea typeface="Times New Roman" panose="02020603050405020304" pitchFamily="18" charset="0"/>
              </a:rPr>
              <a:t>n</a:t>
            </a:r>
            <a:r>
              <a:rPr lang="ru-RU" sz="2800" dirty="0">
                <a:solidFill>
                  <a:srgbClr val="000000"/>
                </a:solidFill>
                <a:latin typeface="Times New Roman" panose="02020603050405020304" pitchFamily="18" charset="0"/>
                <a:ea typeface="Times New Roman" panose="02020603050405020304" pitchFamily="18" charset="0"/>
              </a:rPr>
              <a:t> — число входов нейрона</a:t>
            </a:r>
            <a:endParaRPr lang="ru-RU" sz="2800" dirty="0"/>
          </a:p>
        </p:txBody>
      </p:sp>
      <p:sp>
        <p:nvSpPr>
          <p:cNvPr id="11" name="Прямоугольник 10">
            <a:extLst>
              <a:ext uri="{FF2B5EF4-FFF2-40B4-BE49-F238E27FC236}">
                <a16:creationId xmlns:a16="http://schemas.microsoft.com/office/drawing/2014/main" id="{09BECEEA-593D-4152-A771-EC6B5E6D8659}"/>
              </a:ext>
            </a:extLst>
          </p:cNvPr>
          <p:cNvSpPr/>
          <p:nvPr/>
        </p:nvSpPr>
        <p:spPr>
          <a:xfrm>
            <a:off x="994452" y="5801256"/>
            <a:ext cx="11155806" cy="954107"/>
          </a:xfrm>
          <a:prstGeom prst="rect">
            <a:avLst/>
          </a:prstGeom>
        </p:spPr>
        <p:txBody>
          <a:bodyPr wrap="square">
            <a:spAutoFit/>
          </a:bodyPr>
          <a:lstStyle/>
          <a:p>
            <a:r>
              <a:rPr lang="en-US" sz="2800" i="1" dirty="0">
                <a:solidFill>
                  <a:srgbClr val="000000"/>
                </a:solidFill>
                <a:latin typeface="Times New Roman" panose="02020603050405020304" pitchFamily="18" charset="0"/>
                <a:ea typeface="Times New Roman" panose="02020603050405020304" pitchFamily="18" charset="0"/>
              </a:rPr>
              <a:t>f</a:t>
            </a:r>
            <a:r>
              <a:rPr lang="ru-RU" sz="2800" dirty="0">
                <a:solidFill>
                  <a:srgbClr val="000000"/>
                </a:solidFill>
                <a:latin typeface="Times New Roman" panose="02020603050405020304" pitchFamily="18" charset="0"/>
                <a:ea typeface="Times New Roman" panose="02020603050405020304" pitchFamily="18" charset="0"/>
              </a:rPr>
              <a:t> — нелинейное преобразование (функция активации или передаточная функция)</a:t>
            </a:r>
            <a:endParaRPr lang="ru-RU" sz="2800" dirty="0"/>
          </a:p>
        </p:txBody>
      </p:sp>
    </p:spTree>
    <p:extLst>
      <p:ext uri="{BB962C8B-B14F-4D97-AF65-F5344CB8AC3E}">
        <p14:creationId xmlns:p14="http://schemas.microsoft.com/office/powerpoint/2010/main" val="6285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1631B2-0993-412A-868E-5A96F681C756}"/>
              </a:ext>
            </a:extLst>
          </p:cNvPr>
          <p:cNvSpPr>
            <a:spLocks noGrp="1"/>
          </p:cNvSpPr>
          <p:nvPr>
            <p:ph type="title"/>
          </p:nvPr>
        </p:nvSpPr>
        <p:spPr/>
        <p:txBody>
          <a:bodyPr/>
          <a:lstStyle/>
          <a:p>
            <a:r>
              <a:rPr lang="ru-RU" dirty="0"/>
              <a:t>Перечень функций активации нейронов</a:t>
            </a:r>
          </a:p>
        </p:txBody>
      </p:sp>
      <p:pic>
        <p:nvPicPr>
          <p:cNvPr id="3" name="Рисунок 2">
            <a:extLst>
              <a:ext uri="{FF2B5EF4-FFF2-40B4-BE49-F238E27FC236}">
                <a16:creationId xmlns:a16="http://schemas.microsoft.com/office/drawing/2014/main" id="{6AC33044-05C0-4873-8AA2-FC842A942EF1}"/>
              </a:ext>
            </a:extLst>
          </p:cNvPr>
          <p:cNvPicPr/>
          <p:nvPr/>
        </p:nvPicPr>
        <p:blipFill rotWithShape="1">
          <a:blip r:embed="rId3"/>
          <a:srcRect l="24756" t="21695" r="34308" b="12156"/>
          <a:stretch/>
        </p:blipFill>
        <p:spPr bwMode="auto">
          <a:xfrm>
            <a:off x="407968" y="1690688"/>
            <a:ext cx="4982547" cy="5167312"/>
          </a:xfrm>
          <a:prstGeom prst="rect">
            <a:avLst/>
          </a:prstGeom>
          <a:ln>
            <a:noFill/>
          </a:ln>
          <a:extLst>
            <a:ext uri="{53640926-AAD7-44D8-BBD7-CCE9431645EC}">
              <a14:shadowObscured xmlns:a14="http://schemas.microsoft.com/office/drawing/2010/main"/>
            </a:ext>
          </a:extLst>
        </p:spPr>
      </p:pic>
      <p:pic>
        <p:nvPicPr>
          <p:cNvPr id="4" name="Рисунок 3">
            <a:extLst>
              <a:ext uri="{FF2B5EF4-FFF2-40B4-BE49-F238E27FC236}">
                <a16:creationId xmlns:a16="http://schemas.microsoft.com/office/drawing/2014/main" id="{C9EACA72-E125-4174-978A-1FD5AA27B2DA}"/>
              </a:ext>
            </a:extLst>
          </p:cNvPr>
          <p:cNvPicPr/>
          <p:nvPr/>
        </p:nvPicPr>
        <p:blipFill rotWithShape="1">
          <a:blip r:embed="rId4"/>
          <a:srcRect l="25566" t="16622" r="27968" b="24998"/>
          <a:stretch/>
        </p:blipFill>
        <p:spPr bwMode="auto">
          <a:xfrm>
            <a:off x="5390515" y="1690688"/>
            <a:ext cx="6801485" cy="4275773"/>
          </a:xfrm>
          <a:prstGeom prst="rect">
            <a:avLst/>
          </a:prstGeom>
          <a:ln>
            <a:noFill/>
          </a:ln>
          <a:extLst>
            <a:ext uri="{53640926-AAD7-44D8-BBD7-CCE9431645EC}">
              <a14:shadowObscured xmlns:a14="http://schemas.microsoft.com/office/drawing/2010/main"/>
            </a:ext>
          </a:extLst>
        </p:spPr>
      </p:pic>
      <p:sp>
        <p:nvSpPr>
          <p:cNvPr id="5" name="Прямоугольник 4">
            <a:extLst>
              <a:ext uri="{FF2B5EF4-FFF2-40B4-BE49-F238E27FC236}">
                <a16:creationId xmlns:a16="http://schemas.microsoft.com/office/drawing/2014/main" id="{A47B14C0-84B5-4D2A-83F4-BF5A55150E7E}"/>
              </a:ext>
            </a:extLst>
          </p:cNvPr>
          <p:cNvSpPr/>
          <p:nvPr/>
        </p:nvSpPr>
        <p:spPr>
          <a:xfrm>
            <a:off x="5390515" y="5824238"/>
            <a:ext cx="6801485" cy="923330"/>
          </a:xfrm>
          <a:prstGeom prst="rect">
            <a:avLst/>
          </a:prstGeom>
        </p:spPr>
        <p:txBody>
          <a:bodyPr wrap="square">
            <a:spAutoFit/>
          </a:bodyPr>
          <a:lstStyle/>
          <a:p>
            <a:r>
              <a:rPr lang="ru-RU" dirty="0">
                <a:solidFill>
                  <a:srgbClr val="000000"/>
                </a:solidFill>
                <a:latin typeface="Times New Roman" panose="02020603050405020304" pitchFamily="18" charset="0"/>
                <a:ea typeface="Times New Roman" panose="02020603050405020304" pitchFamily="18" charset="0"/>
              </a:rPr>
              <a:t>Примеры активационных функций: </a:t>
            </a:r>
            <a:r>
              <a:rPr lang="ru-RU" i="1" dirty="0">
                <a:solidFill>
                  <a:srgbClr val="000000"/>
                </a:solidFill>
                <a:latin typeface="Times New Roman" panose="02020603050405020304" pitchFamily="18" charset="0"/>
                <a:ea typeface="Times New Roman" panose="02020603050405020304" pitchFamily="18" charset="0"/>
              </a:rPr>
              <a:t>а</a:t>
            </a:r>
            <a:r>
              <a:rPr lang="ru-RU" dirty="0">
                <a:solidFill>
                  <a:srgbClr val="000000"/>
                </a:solidFill>
                <a:latin typeface="Times New Roman" panose="02020603050405020304" pitchFamily="18" charset="0"/>
                <a:ea typeface="Times New Roman" panose="02020603050405020304" pitchFamily="18" charset="0"/>
              </a:rPr>
              <a:t> — функция единичного скачка; </a:t>
            </a:r>
            <a:r>
              <a:rPr lang="ru-RU" i="1" dirty="0">
                <a:solidFill>
                  <a:srgbClr val="000000"/>
                </a:solidFill>
                <a:latin typeface="Times New Roman" panose="02020603050405020304" pitchFamily="18" charset="0"/>
                <a:ea typeface="Times New Roman" panose="02020603050405020304" pitchFamily="18" charset="0"/>
              </a:rPr>
              <a:t>б</a:t>
            </a:r>
            <a:r>
              <a:rPr lang="ru-RU" dirty="0">
                <a:solidFill>
                  <a:srgbClr val="000000"/>
                </a:solidFill>
                <a:latin typeface="Times New Roman" panose="02020603050405020304" pitchFamily="18" charset="0"/>
                <a:ea typeface="Times New Roman" panose="02020603050405020304" pitchFamily="18" charset="0"/>
              </a:rPr>
              <a:t> — линейный порог (гистерезис); </a:t>
            </a:r>
            <a:r>
              <a:rPr lang="ru-RU" i="1" dirty="0">
                <a:solidFill>
                  <a:srgbClr val="000000"/>
                </a:solidFill>
                <a:latin typeface="Times New Roman" panose="02020603050405020304" pitchFamily="18" charset="0"/>
                <a:ea typeface="Times New Roman" panose="02020603050405020304" pitchFamily="18" charset="0"/>
              </a:rPr>
              <a:t>в</a:t>
            </a:r>
            <a:r>
              <a:rPr lang="ru-RU" dirty="0">
                <a:solidFill>
                  <a:srgbClr val="000000"/>
                </a:solidFill>
                <a:latin typeface="Times New Roman" panose="02020603050405020304" pitchFamily="18" charset="0"/>
                <a:ea typeface="Times New Roman" panose="02020603050405020304" pitchFamily="18" charset="0"/>
              </a:rPr>
              <a:t> — </a:t>
            </a:r>
            <a:r>
              <a:rPr lang="ru-RU" dirty="0" err="1">
                <a:solidFill>
                  <a:srgbClr val="000000"/>
                </a:solidFill>
                <a:latin typeface="Times New Roman" panose="02020603050405020304" pitchFamily="18" charset="0"/>
                <a:ea typeface="Times New Roman" panose="02020603050405020304" pitchFamily="18" charset="0"/>
              </a:rPr>
              <a:t>сигмоид</a:t>
            </a:r>
            <a:r>
              <a:rPr lang="ru-RU" dirty="0">
                <a:solidFill>
                  <a:srgbClr val="000000"/>
                </a:solidFill>
                <a:latin typeface="Times New Roman" panose="02020603050405020304" pitchFamily="18" charset="0"/>
                <a:ea typeface="Times New Roman" panose="02020603050405020304" pitchFamily="18" charset="0"/>
              </a:rPr>
              <a:t> (гиперболический тангенс); </a:t>
            </a:r>
            <a:r>
              <a:rPr lang="ru-RU" i="1" dirty="0">
                <a:solidFill>
                  <a:srgbClr val="000000"/>
                </a:solidFill>
                <a:latin typeface="Times New Roman" panose="02020603050405020304" pitchFamily="18" charset="0"/>
                <a:ea typeface="Times New Roman" panose="02020603050405020304" pitchFamily="18" charset="0"/>
              </a:rPr>
              <a:t>г</a:t>
            </a:r>
            <a:r>
              <a:rPr lang="ru-RU" dirty="0">
                <a:solidFill>
                  <a:srgbClr val="000000"/>
                </a:solidFill>
                <a:latin typeface="Times New Roman" panose="02020603050405020304" pitchFamily="18" charset="0"/>
                <a:ea typeface="Times New Roman" panose="02020603050405020304" pitchFamily="18" charset="0"/>
              </a:rPr>
              <a:t> — </a:t>
            </a:r>
            <a:r>
              <a:rPr lang="ru-RU" dirty="0" err="1">
                <a:solidFill>
                  <a:srgbClr val="000000"/>
                </a:solidFill>
                <a:latin typeface="Times New Roman" panose="02020603050405020304" pitchFamily="18" charset="0"/>
                <a:ea typeface="Times New Roman" panose="02020603050405020304" pitchFamily="18" charset="0"/>
              </a:rPr>
              <a:t>сигмоид</a:t>
            </a:r>
            <a:r>
              <a:rPr lang="ru-RU" dirty="0">
                <a:solidFill>
                  <a:srgbClr val="000000"/>
                </a:solidFill>
                <a:latin typeface="Times New Roman" panose="02020603050405020304" pitchFamily="18" charset="0"/>
                <a:ea typeface="Times New Roman" panose="02020603050405020304" pitchFamily="18" charset="0"/>
              </a:rPr>
              <a:t> (логистическая)</a:t>
            </a:r>
            <a:endParaRPr lang="ru-RU" dirty="0"/>
          </a:p>
        </p:txBody>
      </p:sp>
    </p:spTree>
    <p:extLst>
      <p:ext uri="{BB962C8B-B14F-4D97-AF65-F5344CB8AC3E}">
        <p14:creationId xmlns:p14="http://schemas.microsoft.com/office/powerpoint/2010/main" val="31001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DADF9E-C57F-4519-97DE-B45955708B1A}"/>
              </a:ext>
            </a:extLst>
          </p:cNvPr>
          <p:cNvSpPr>
            <a:spLocks noGrp="1"/>
          </p:cNvSpPr>
          <p:nvPr>
            <p:ph type="title"/>
          </p:nvPr>
        </p:nvSpPr>
        <p:spPr/>
        <p:txBody>
          <a:bodyPr/>
          <a:lstStyle/>
          <a:p>
            <a:r>
              <a:rPr lang="ru-RU" dirty="0"/>
              <a:t>Пример: распознавание рукописных цифр</a:t>
            </a:r>
          </a:p>
        </p:txBody>
      </p:sp>
      <p:pic>
        <p:nvPicPr>
          <p:cNvPr id="3" name="Рисунок 2">
            <a:extLst>
              <a:ext uri="{FF2B5EF4-FFF2-40B4-BE49-F238E27FC236}">
                <a16:creationId xmlns:a16="http://schemas.microsoft.com/office/drawing/2014/main" id="{B008C6FC-82D7-400A-9029-8493E7263157}"/>
              </a:ext>
            </a:extLst>
          </p:cNvPr>
          <p:cNvPicPr/>
          <p:nvPr/>
        </p:nvPicPr>
        <p:blipFill rotWithShape="1">
          <a:blip r:embed="rId3"/>
          <a:srcRect l="14364" t="37137" r="34079" b="23311"/>
          <a:stretch/>
        </p:blipFill>
        <p:spPr bwMode="auto">
          <a:xfrm>
            <a:off x="838200" y="1690688"/>
            <a:ext cx="10515599" cy="49790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81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919BAF-22FD-4844-A478-0B460B62F0A5}"/>
              </a:ext>
            </a:extLst>
          </p:cNvPr>
          <p:cNvSpPr>
            <a:spLocks noGrp="1"/>
          </p:cNvSpPr>
          <p:nvPr>
            <p:ph type="title"/>
          </p:nvPr>
        </p:nvSpPr>
        <p:spPr/>
        <p:txBody>
          <a:bodyPr/>
          <a:lstStyle/>
          <a:p>
            <a:r>
              <a:rPr lang="ru-RU" dirty="0"/>
              <a:t>Перевод изображения в пикселы</a:t>
            </a:r>
          </a:p>
        </p:txBody>
      </p:sp>
      <p:pic>
        <p:nvPicPr>
          <p:cNvPr id="3" name="Рисунок 2">
            <a:extLst>
              <a:ext uri="{FF2B5EF4-FFF2-40B4-BE49-F238E27FC236}">
                <a16:creationId xmlns:a16="http://schemas.microsoft.com/office/drawing/2014/main" id="{F3414324-BB2C-4209-9EDD-4D164DD9CDB6}"/>
              </a:ext>
            </a:extLst>
          </p:cNvPr>
          <p:cNvPicPr/>
          <p:nvPr/>
        </p:nvPicPr>
        <p:blipFill rotWithShape="1">
          <a:blip r:embed="rId3"/>
          <a:srcRect l="10737" t="26133" r="27123" b="30930"/>
          <a:stretch/>
        </p:blipFill>
        <p:spPr bwMode="auto">
          <a:xfrm>
            <a:off x="838200" y="1838530"/>
            <a:ext cx="10515600" cy="4654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112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CE6415-820D-4061-AE45-617CC6A1C083}"/>
              </a:ext>
            </a:extLst>
          </p:cNvPr>
          <p:cNvSpPr>
            <a:spLocks noGrp="1"/>
          </p:cNvSpPr>
          <p:nvPr>
            <p:ph type="title"/>
          </p:nvPr>
        </p:nvSpPr>
        <p:spPr/>
        <p:txBody>
          <a:bodyPr/>
          <a:lstStyle/>
          <a:p>
            <a:r>
              <a:rPr lang="ru-RU" dirty="0"/>
              <a:t>Эффективность нейронной сети</a:t>
            </a:r>
          </a:p>
        </p:txBody>
      </p:sp>
      <p:pic>
        <p:nvPicPr>
          <p:cNvPr id="3" name="Рисунок 2">
            <a:extLst>
              <a:ext uri="{FF2B5EF4-FFF2-40B4-BE49-F238E27FC236}">
                <a16:creationId xmlns:a16="http://schemas.microsoft.com/office/drawing/2014/main" id="{E1C09534-63B5-46CF-98E4-ABB60949D59B}"/>
              </a:ext>
            </a:extLst>
          </p:cNvPr>
          <p:cNvPicPr/>
          <p:nvPr/>
        </p:nvPicPr>
        <p:blipFill rotWithShape="1">
          <a:blip r:embed="rId3"/>
          <a:srcRect l="17921" t="20931" r="35439" b="31051"/>
          <a:stretch/>
        </p:blipFill>
        <p:spPr bwMode="auto">
          <a:xfrm>
            <a:off x="1996888" y="1690689"/>
            <a:ext cx="8198224" cy="48021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080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757E56-C1F3-4884-A36A-8651A1FE2A8D}"/>
              </a:ext>
            </a:extLst>
          </p:cNvPr>
          <p:cNvSpPr>
            <a:spLocks noGrp="1"/>
          </p:cNvSpPr>
          <p:nvPr>
            <p:ph type="title"/>
          </p:nvPr>
        </p:nvSpPr>
        <p:spPr/>
        <p:txBody>
          <a:bodyPr/>
          <a:lstStyle/>
          <a:p>
            <a:r>
              <a:rPr lang="ru-RU" dirty="0"/>
              <a:t>Неверное распознавание цифр 2, 3 и 5</a:t>
            </a:r>
          </a:p>
        </p:txBody>
      </p:sp>
      <p:pic>
        <p:nvPicPr>
          <p:cNvPr id="3" name="Рисунок 2">
            <a:extLst>
              <a:ext uri="{FF2B5EF4-FFF2-40B4-BE49-F238E27FC236}">
                <a16:creationId xmlns:a16="http://schemas.microsoft.com/office/drawing/2014/main" id="{A57B34DB-F72C-4A46-A4C9-BEFC05520C64}"/>
              </a:ext>
            </a:extLst>
          </p:cNvPr>
          <p:cNvPicPr/>
          <p:nvPr/>
        </p:nvPicPr>
        <p:blipFill rotWithShape="1">
          <a:blip r:embed="rId3"/>
          <a:srcRect l="13760" t="34841" r="33625" b="19802"/>
          <a:stretch/>
        </p:blipFill>
        <p:spPr bwMode="auto">
          <a:xfrm>
            <a:off x="743604" y="1859764"/>
            <a:ext cx="5257800" cy="2820129"/>
          </a:xfrm>
          <a:prstGeom prst="rect">
            <a:avLst/>
          </a:prstGeom>
          <a:ln>
            <a:noFill/>
          </a:ln>
          <a:extLst>
            <a:ext uri="{53640926-AAD7-44D8-BBD7-CCE9431645EC}">
              <a14:shadowObscured xmlns:a14="http://schemas.microsoft.com/office/drawing/2010/main"/>
            </a:ext>
          </a:extLst>
        </p:spPr>
      </p:pic>
      <p:pic>
        <p:nvPicPr>
          <p:cNvPr id="4" name="Рисунок 3">
            <a:extLst>
              <a:ext uri="{FF2B5EF4-FFF2-40B4-BE49-F238E27FC236}">
                <a16:creationId xmlns:a16="http://schemas.microsoft.com/office/drawing/2014/main" id="{422CD414-6079-4A14-AF8A-BB553BB22F44}"/>
              </a:ext>
            </a:extLst>
          </p:cNvPr>
          <p:cNvPicPr/>
          <p:nvPr/>
        </p:nvPicPr>
        <p:blipFill rotWithShape="1">
          <a:blip r:embed="rId4"/>
          <a:srcRect l="14742" t="28063" r="32562" b="26573"/>
          <a:stretch/>
        </p:blipFill>
        <p:spPr bwMode="auto">
          <a:xfrm>
            <a:off x="6206362" y="1859764"/>
            <a:ext cx="5515871" cy="28201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7579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AC12C3-CA71-4391-B431-419FDB2F21B0}"/>
              </a:ext>
            </a:extLst>
          </p:cNvPr>
          <p:cNvSpPr>
            <a:spLocks noGrp="1"/>
          </p:cNvSpPr>
          <p:nvPr>
            <p:ph type="title"/>
          </p:nvPr>
        </p:nvSpPr>
        <p:spPr/>
        <p:txBody>
          <a:bodyPr/>
          <a:lstStyle/>
          <a:p>
            <a:r>
              <a:rPr lang="ru-RU" dirty="0"/>
              <a:t>Компоненты нейронной сети</a:t>
            </a:r>
          </a:p>
        </p:txBody>
      </p:sp>
      <p:pic>
        <p:nvPicPr>
          <p:cNvPr id="3" name="Рисунок 2">
            <a:extLst>
              <a:ext uri="{FF2B5EF4-FFF2-40B4-BE49-F238E27FC236}">
                <a16:creationId xmlns:a16="http://schemas.microsoft.com/office/drawing/2014/main" id="{4F158BB9-2C8E-4075-A87D-DEA94EC8EAD2}"/>
              </a:ext>
            </a:extLst>
          </p:cNvPr>
          <p:cNvPicPr/>
          <p:nvPr/>
        </p:nvPicPr>
        <p:blipFill rotWithShape="1">
          <a:blip r:embed="rId3"/>
          <a:srcRect l="14366" t="30973" r="31584" b="37826"/>
          <a:stretch/>
        </p:blipFill>
        <p:spPr bwMode="auto">
          <a:xfrm>
            <a:off x="905435" y="1690688"/>
            <a:ext cx="10515600" cy="4226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364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функционирует сеть, состоящая из искусственных нейронов?</a:t>
            </a:r>
          </a:p>
        </p:txBody>
      </p:sp>
      <p:pic>
        <p:nvPicPr>
          <p:cNvPr id="5" name="Объект 4"/>
          <p:cNvPicPr>
            <a:picLocks noGrp="1"/>
          </p:cNvPicPr>
          <p:nvPr>
            <p:ph sz="half" idx="1"/>
          </p:nvPr>
        </p:nvPicPr>
        <p:blipFill rotWithShape="1">
          <a:blip r:embed="rId3"/>
          <a:srcRect l="20660" t="14698" r="26255" b="11083"/>
          <a:stretch/>
        </p:blipFill>
        <p:spPr bwMode="auto">
          <a:xfrm>
            <a:off x="1483821" y="1825625"/>
            <a:ext cx="3890357" cy="4351338"/>
          </a:xfrm>
          <a:prstGeom prst="rect">
            <a:avLst/>
          </a:prstGeom>
          <a:ln>
            <a:noFill/>
          </a:ln>
          <a:extLst>
            <a:ext uri="{53640926-AAD7-44D8-BBD7-CCE9431645EC}">
              <a14:shadowObscured xmlns:a14="http://schemas.microsoft.com/office/drawing/2010/main"/>
            </a:ext>
          </a:extLst>
        </p:spPr>
      </p:pic>
      <p:pic>
        <p:nvPicPr>
          <p:cNvPr id="6" name="Объект 5"/>
          <p:cNvPicPr>
            <a:picLocks noGrp="1"/>
          </p:cNvPicPr>
          <p:nvPr>
            <p:ph sz="half" idx="2"/>
          </p:nvPr>
        </p:nvPicPr>
        <p:blipFill rotWithShape="1">
          <a:blip r:embed="rId4"/>
          <a:srcRect l="25478" t="13781" r="22328" b="11377"/>
          <a:stretch/>
        </p:blipFill>
        <p:spPr bwMode="auto">
          <a:xfrm>
            <a:off x="6866390" y="1825625"/>
            <a:ext cx="3793219" cy="4351338"/>
          </a:xfrm>
          <a:prstGeom prst="rect">
            <a:avLst/>
          </a:prstGeom>
          <a:ln>
            <a:noFill/>
          </a:ln>
          <a:extLst>
            <a:ext uri="{53640926-AAD7-44D8-BBD7-CCE9431645EC}">
              <a14:shadowObscured xmlns:a14="http://schemas.microsoft.com/office/drawing/2010/main"/>
            </a:ext>
          </a:extLst>
        </p:spPr>
      </p:pic>
      <p:sp>
        <p:nvSpPr>
          <p:cNvPr id="8" name="Стрелка вправо 7"/>
          <p:cNvSpPr/>
          <p:nvPr/>
        </p:nvSpPr>
        <p:spPr>
          <a:xfrm>
            <a:off x="5875284" y="3799489"/>
            <a:ext cx="914400" cy="551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трелка вниз 9"/>
          <p:cNvSpPr/>
          <p:nvPr/>
        </p:nvSpPr>
        <p:spPr>
          <a:xfrm rot="1961225">
            <a:off x="6361732" y="6185621"/>
            <a:ext cx="662152" cy="53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7066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функционирует сеть, состоящая из искусственных нейронов?</a:t>
            </a:r>
          </a:p>
        </p:txBody>
      </p:sp>
      <p:pic>
        <p:nvPicPr>
          <p:cNvPr id="10" name="Объект 9"/>
          <p:cNvPicPr>
            <a:picLocks noGrp="1"/>
          </p:cNvPicPr>
          <p:nvPr>
            <p:ph sz="half" idx="1"/>
          </p:nvPr>
        </p:nvPicPr>
        <p:blipFill rotWithShape="1">
          <a:blip r:embed="rId3"/>
          <a:srcRect l="20905" t="15005" r="26988" b="10467"/>
          <a:stretch/>
        </p:blipFill>
        <p:spPr bwMode="auto">
          <a:xfrm>
            <a:off x="1527574" y="1825625"/>
            <a:ext cx="3802851" cy="4351338"/>
          </a:xfrm>
          <a:prstGeom prst="rect">
            <a:avLst/>
          </a:prstGeom>
          <a:ln>
            <a:noFill/>
          </a:ln>
          <a:extLst>
            <a:ext uri="{53640926-AAD7-44D8-BBD7-CCE9431645EC}">
              <a14:shadowObscured xmlns:a14="http://schemas.microsoft.com/office/drawing/2010/main"/>
            </a:ext>
          </a:extLst>
        </p:spPr>
      </p:pic>
      <p:pic>
        <p:nvPicPr>
          <p:cNvPr id="12" name="Объект 11"/>
          <p:cNvPicPr>
            <a:picLocks noGrp="1"/>
          </p:cNvPicPr>
          <p:nvPr>
            <p:ph sz="half" idx="2"/>
          </p:nvPr>
        </p:nvPicPr>
        <p:blipFill rotWithShape="1">
          <a:blip r:embed="rId4"/>
          <a:srcRect l="26131" t="14596" r="21602" b="10880"/>
          <a:stretch/>
        </p:blipFill>
        <p:spPr bwMode="auto">
          <a:xfrm>
            <a:off x="6855633" y="1825625"/>
            <a:ext cx="3814734" cy="4351338"/>
          </a:xfrm>
          <a:prstGeom prst="rect">
            <a:avLst/>
          </a:prstGeom>
          <a:ln>
            <a:noFill/>
          </a:ln>
          <a:extLst>
            <a:ext uri="{53640926-AAD7-44D8-BBD7-CCE9431645EC}">
              <a14:shadowObscured xmlns:a14="http://schemas.microsoft.com/office/drawing/2010/main"/>
            </a:ext>
          </a:extLst>
        </p:spPr>
      </p:pic>
      <p:sp>
        <p:nvSpPr>
          <p:cNvPr id="13" name="Стрелка вправо 12"/>
          <p:cNvSpPr/>
          <p:nvPr/>
        </p:nvSpPr>
        <p:spPr>
          <a:xfrm>
            <a:off x="5541579" y="5092262"/>
            <a:ext cx="1024759" cy="551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низ 13"/>
          <p:cNvSpPr/>
          <p:nvPr/>
        </p:nvSpPr>
        <p:spPr>
          <a:xfrm rot="3002555">
            <a:off x="5525814" y="1608082"/>
            <a:ext cx="740979" cy="725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4118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CE6516-0BED-426B-93F1-3356D5D7AF1D}"/>
              </a:ext>
            </a:extLst>
          </p:cNvPr>
          <p:cNvSpPr>
            <a:spLocks noGrp="1"/>
          </p:cNvSpPr>
          <p:nvPr>
            <p:ph type="title"/>
          </p:nvPr>
        </p:nvSpPr>
        <p:spPr>
          <a:xfrm>
            <a:off x="838200" y="365125"/>
            <a:ext cx="10515600" cy="2884262"/>
          </a:xfrm>
        </p:spPr>
        <p:txBody>
          <a:bodyPr>
            <a:normAutofit fontScale="90000"/>
          </a:bodyPr>
          <a:lstStyle/>
          <a:p>
            <a:r>
              <a:rPr lang="en-US" b="1" dirty="0">
                <a:solidFill>
                  <a:srgbClr val="FF0000"/>
                </a:solidFill>
              </a:rPr>
              <a:t>Def1: </a:t>
            </a:r>
            <a:r>
              <a:rPr lang="ru-RU" dirty="0">
                <a:solidFill>
                  <a:srgbClr val="00407E"/>
                </a:solidFill>
              </a:rPr>
              <a:t>Искусственный интеллект – это междисциплинарная область исследований и набор технологий, позволяющий создавать технические системы, решающие задачи, ранее доступные только человеку.</a:t>
            </a:r>
          </a:p>
        </p:txBody>
      </p:sp>
      <p:sp>
        <p:nvSpPr>
          <p:cNvPr id="3" name="Объект 2">
            <a:extLst>
              <a:ext uri="{FF2B5EF4-FFF2-40B4-BE49-F238E27FC236}">
                <a16:creationId xmlns:a16="http://schemas.microsoft.com/office/drawing/2014/main" id="{75D35640-27F7-429C-A6C5-80762401ACF2}"/>
              </a:ext>
            </a:extLst>
          </p:cNvPr>
          <p:cNvSpPr>
            <a:spLocks noGrp="1"/>
          </p:cNvSpPr>
          <p:nvPr>
            <p:ph idx="1"/>
          </p:nvPr>
        </p:nvSpPr>
        <p:spPr>
          <a:xfrm>
            <a:off x="838200" y="3429001"/>
            <a:ext cx="10515600" cy="2747962"/>
          </a:xfrm>
        </p:spPr>
        <p:txBody>
          <a:bodyPr>
            <a:noAutofit/>
          </a:bodyPr>
          <a:lstStyle/>
          <a:p>
            <a:pPr marL="0" indent="0">
              <a:buNone/>
            </a:pPr>
            <a:r>
              <a:rPr lang="en-US" sz="4000" b="1" dirty="0">
                <a:solidFill>
                  <a:srgbClr val="FF0000"/>
                </a:solidFill>
                <a:latin typeface="+mj-lt"/>
              </a:rPr>
              <a:t>Def2: </a:t>
            </a:r>
            <a:r>
              <a:rPr lang="ru-RU" sz="4000" dirty="0">
                <a:solidFill>
                  <a:srgbClr val="00407E"/>
                </a:solidFill>
                <a:latin typeface="+mj-lt"/>
              </a:rPr>
              <a:t>ИИ-система – это техническая система, которая при помощи методов и технологий искусственного интеллекта решает задачу или набор задач, ранее доступных только человеку</a:t>
            </a:r>
          </a:p>
        </p:txBody>
      </p:sp>
    </p:spTree>
    <p:extLst>
      <p:ext uri="{BB962C8B-B14F-4D97-AF65-F5344CB8AC3E}">
        <p14:creationId xmlns:p14="http://schemas.microsoft.com/office/powerpoint/2010/main" val="260247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0AF5F-232B-410C-B806-5E0AD19466F9}"/>
              </a:ext>
            </a:extLst>
          </p:cNvPr>
          <p:cNvSpPr>
            <a:spLocks noGrp="1"/>
          </p:cNvSpPr>
          <p:nvPr>
            <p:ph type="title"/>
          </p:nvPr>
        </p:nvSpPr>
        <p:spPr/>
        <p:txBody>
          <a:bodyPr/>
          <a:lstStyle/>
          <a:p>
            <a:r>
              <a:rPr lang="ru-RU" dirty="0"/>
              <a:t>Правила активации</a:t>
            </a:r>
          </a:p>
        </p:txBody>
      </p:sp>
      <p:pic>
        <p:nvPicPr>
          <p:cNvPr id="3" name="Рисунок 2">
            <a:extLst>
              <a:ext uri="{FF2B5EF4-FFF2-40B4-BE49-F238E27FC236}">
                <a16:creationId xmlns:a16="http://schemas.microsoft.com/office/drawing/2014/main" id="{4F59EE42-C911-4AC5-8261-623DF83215FC}"/>
              </a:ext>
            </a:extLst>
          </p:cNvPr>
          <p:cNvPicPr/>
          <p:nvPr/>
        </p:nvPicPr>
        <p:blipFill rotWithShape="1">
          <a:blip r:embed="rId3"/>
          <a:srcRect l="25177" t="37381" r="46174" b="26455"/>
          <a:stretch/>
        </p:blipFill>
        <p:spPr bwMode="auto">
          <a:xfrm>
            <a:off x="1434352" y="1690688"/>
            <a:ext cx="6562165" cy="48021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787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rgbClr val="00407E"/>
                </a:solidFill>
              </a:rPr>
              <a:t>перцептрон</a:t>
            </a:r>
            <a:r>
              <a:rPr lang="ru-RU" dirty="0">
                <a:solidFill>
                  <a:srgbClr val="00407E"/>
                </a:solidFill>
              </a:rPr>
              <a:t> Ф. </a:t>
            </a:r>
            <a:r>
              <a:rPr lang="ru-RU" dirty="0" err="1">
                <a:solidFill>
                  <a:srgbClr val="00407E"/>
                </a:solidFill>
              </a:rPr>
              <a:t>Розенблатта</a:t>
            </a:r>
            <a:r>
              <a:rPr lang="ru-RU" dirty="0">
                <a:solidFill>
                  <a:srgbClr val="00407E"/>
                </a:solidFill>
              </a:rPr>
              <a:t>, который тот предложил в 1957 году</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83" y="2253216"/>
            <a:ext cx="12225984" cy="350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489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00407E"/>
                </a:solidFill>
              </a:rPr>
              <a:t>Многослойный </a:t>
            </a:r>
            <a:r>
              <a:rPr lang="ru-RU" dirty="0" err="1">
                <a:solidFill>
                  <a:srgbClr val="00407E"/>
                </a:solidFill>
              </a:rPr>
              <a:t>перцептрон</a:t>
            </a:r>
            <a:r>
              <a:rPr lang="ru-RU" dirty="0">
                <a:solidFill>
                  <a:srgbClr val="00407E"/>
                </a:solidFill>
              </a:rPr>
              <a:t> </a:t>
            </a:r>
            <a:r>
              <a:rPr lang="ru-RU" dirty="0" err="1">
                <a:solidFill>
                  <a:srgbClr val="00407E"/>
                </a:solidFill>
              </a:rPr>
              <a:t>Румельхарта</a:t>
            </a:r>
            <a:endParaRPr lang="ru-RU" dirty="0">
              <a:solidFill>
                <a:srgbClr val="00407E"/>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138" y="2229854"/>
            <a:ext cx="12223472" cy="349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199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err="1"/>
              <a:t>Нейросети</a:t>
            </a:r>
            <a:r>
              <a:rPr lang="ru-RU" dirty="0"/>
              <a:t> для задачи распознавания образов</a:t>
            </a:r>
          </a:p>
        </p:txBody>
      </p:sp>
      <p:pic>
        <p:nvPicPr>
          <p:cNvPr id="307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828800" y="1671275"/>
            <a:ext cx="3096126" cy="482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13095" y="1679841"/>
            <a:ext cx="4235116" cy="495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075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00407E"/>
                </a:solidFill>
              </a:rPr>
              <a:t>Машина Больцмана для решения комбинаторных задач</a:t>
            </a: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43801" y="1687728"/>
            <a:ext cx="8239188" cy="455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8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6774" y="2055833"/>
            <a:ext cx="10536868" cy="394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8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614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110976" y="2420806"/>
            <a:ext cx="2615411" cy="304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980559" y="2829273"/>
            <a:ext cx="3566469" cy="223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29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LSTM-</a:t>
            </a:r>
            <a:r>
              <a:rPr lang="ru-RU" dirty="0"/>
              <a:t>нейрон </a:t>
            </a:r>
          </a:p>
        </p:txBody>
      </p:sp>
      <p:sp>
        <p:nvSpPr>
          <p:cNvPr id="4" name="Объект 3"/>
          <p:cNvSpPr>
            <a:spLocks noGrp="1"/>
          </p:cNvSpPr>
          <p:nvPr>
            <p:ph sz="half" idx="2"/>
          </p:nvPr>
        </p:nvSpPr>
        <p:spPr>
          <a:xfrm>
            <a:off x="6188242" y="994611"/>
            <a:ext cx="5181600" cy="5390147"/>
          </a:xfrm>
        </p:spPr>
        <p:txBody>
          <a:bodyPr>
            <a:normAutofit fontScale="25000" lnSpcReduction="20000"/>
          </a:bodyPr>
          <a:lstStyle/>
          <a:p>
            <a:pPr marL="0" indent="0">
              <a:buNone/>
            </a:pPr>
            <a:r>
              <a:rPr lang="ru-RU" sz="6400" b="1" dirty="0"/>
              <a:t>Условные обозначения:</a:t>
            </a:r>
          </a:p>
          <a:p>
            <a:pPr marL="0" indent="0">
              <a:lnSpc>
                <a:spcPct val="120000"/>
              </a:lnSpc>
              <a:spcBef>
                <a:spcPts val="0"/>
              </a:spcBef>
              <a:buNone/>
            </a:pPr>
            <a:r>
              <a:rPr lang="ru-RU" sz="6400" dirty="0"/>
              <a:t>• обычная стрелка – входные и выходные связи нейрона, поток значений между функциями внутри нейрона;</a:t>
            </a:r>
          </a:p>
          <a:p>
            <a:pPr marL="0" indent="0">
              <a:lnSpc>
                <a:spcPct val="120000"/>
              </a:lnSpc>
              <a:spcBef>
                <a:spcPts val="0"/>
              </a:spcBef>
              <a:buNone/>
            </a:pPr>
            <a:r>
              <a:rPr lang="ru-RU" sz="6400" dirty="0"/>
              <a:t>• пунктирная стрелка – входные и выходные связи нейрона, поток значений между функциями внутри нейрона с задержкой по времени (на один или более тактов работы нейронной сети);</a:t>
            </a:r>
          </a:p>
          <a:p>
            <a:pPr marL="0" indent="0">
              <a:lnSpc>
                <a:spcPct val="120000"/>
              </a:lnSpc>
              <a:spcBef>
                <a:spcPts val="0"/>
              </a:spcBef>
              <a:buNone/>
            </a:pPr>
            <a:r>
              <a:rPr lang="ru-RU" sz="6400" dirty="0"/>
              <a:t>• плюс – функция суммирования входных значений;</a:t>
            </a:r>
          </a:p>
          <a:p>
            <a:pPr marL="0" indent="0">
              <a:lnSpc>
                <a:spcPct val="120000"/>
              </a:lnSpc>
              <a:spcBef>
                <a:spcPts val="0"/>
              </a:spcBef>
              <a:buNone/>
            </a:pPr>
            <a:r>
              <a:rPr lang="ru-RU" sz="6400" dirty="0"/>
              <a:t>• точка – функция перемножения входных значений;</a:t>
            </a:r>
          </a:p>
          <a:p>
            <a:pPr marL="0" indent="0">
              <a:lnSpc>
                <a:spcPct val="120000"/>
              </a:lnSpc>
              <a:spcBef>
                <a:spcPts val="0"/>
              </a:spcBef>
              <a:buNone/>
            </a:pPr>
            <a:r>
              <a:rPr lang="ru-RU" sz="6400" dirty="0"/>
              <a:t>• чёрный круг – </a:t>
            </a:r>
            <a:r>
              <a:rPr lang="ru-RU" sz="6400" dirty="0" err="1"/>
              <a:t>дубликатор</a:t>
            </a:r>
            <a:r>
              <a:rPr lang="ru-RU" sz="6400" dirty="0"/>
              <a:t> потока значений;</a:t>
            </a:r>
          </a:p>
          <a:p>
            <a:pPr marL="0" indent="0">
              <a:lnSpc>
                <a:spcPct val="120000"/>
              </a:lnSpc>
              <a:spcBef>
                <a:spcPts val="0"/>
              </a:spcBef>
              <a:buNone/>
            </a:pPr>
            <a:r>
              <a:rPr lang="ru-RU" sz="6400" dirty="0"/>
              <a:t>• </a:t>
            </a:r>
            <a:r>
              <a:rPr lang="ru-RU" sz="6400" dirty="0" err="1"/>
              <a:t>гейт</a:t>
            </a:r>
            <a:r>
              <a:rPr lang="ru-RU" sz="6400" dirty="0"/>
              <a:t> S – функция активации, обычно представляющая собой </a:t>
            </a:r>
            <a:r>
              <a:rPr lang="ru-RU" sz="6400" dirty="0" err="1"/>
              <a:t>сигмоиду</a:t>
            </a:r>
            <a:r>
              <a:rPr lang="ru-RU" sz="6400" dirty="0"/>
              <a:t>;</a:t>
            </a:r>
          </a:p>
          <a:p>
            <a:pPr marL="0" indent="0">
              <a:lnSpc>
                <a:spcPct val="120000"/>
              </a:lnSpc>
              <a:spcBef>
                <a:spcPts val="0"/>
              </a:spcBef>
              <a:buNone/>
            </a:pPr>
            <a:r>
              <a:rPr lang="ru-RU" sz="6400" dirty="0"/>
              <a:t>• </a:t>
            </a:r>
            <a:r>
              <a:rPr lang="ru-RU" sz="6400" dirty="0" err="1"/>
              <a:t>гейт</a:t>
            </a:r>
            <a:r>
              <a:rPr lang="ru-RU" sz="6400" dirty="0"/>
              <a:t> G – функция активации для входного потока, обычно являющаяся гиперболическим тангенсом;</a:t>
            </a:r>
          </a:p>
          <a:p>
            <a:pPr marL="0" indent="0">
              <a:lnSpc>
                <a:spcPct val="120000"/>
              </a:lnSpc>
              <a:spcBef>
                <a:spcPts val="0"/>
              </a:spcBef>
              <a:buNone/>
            </a:pPr>
            <a:r>
              <a:rPr lang="ru-RU" sz="6400" dirty="0"/>
              <a:t>• </a:t>
            </a:r>
            <a:r>
              <a:rPr lang="ru-RU" sz="6400" dirty="0" err="1"/>
              <a:t>гейт</a:t>
            </a:r>
            <a:r>
              <a:rPr lang="ru-RU" sz="6400" dirty="0"/>
              <a:t> H – функция активации для выходного потока, обычно тоже гиперболический тангенс;</a:t>
            </a:r>
          </a:p>
          <a:p>
            <a:pPr marL="0" indent="0">
              <a:lnSpc>
                <a:spcPct val="120000"/>
              </a:lnSpc>
              <a:spcBef>
                <a:spcPts val="0"/>
              </a:spcBef>
              <a:buNone/>
            </a:pPr>
            <a:r>
              <a:rPr lang="ru-RU" sz="6400" dirty="0"/>
              <a:t>• поток i – результат активации для входного потока;</a:t>
            </a:r>
          </a:p>
          <a:p>
            <a:pPr marL="0" indent="0">
              <a:lnSpc>
                <a:spcPct val="120000"/>
              </a:lnSpc>
              <a:spcBef>
                <a:spcPts val="0"/>
              </a:spcBef>
              <a:buNone/>
            </a:pPr>
            <a:r>
              <a:rPr lang="ru-RU" sz="6400" dirty="0"/>
              <a:t>• поток z – результат активации для рекуррентного входного потока (обычно с нейронов того же слоя);</a:t>
            </a:r>
          </a:p>
          <a:p>
            <a:pPr marL="0" indent="0">
              <a:lnSpc>
                <a:spcPct val="120000"/>
              </a:lnSpc>
              <a:spcBef>
                <a:spcPts val="0"/>
              </a:spcBef>
              <a:buNone/>
            </a:pPr>
            <a:r>
              <a:rPr lang="ru-RU" sz="6400" dirty="0"/>
              <a:t>• поток f – результат активации для </a:t>
            </a:r>
            <a:r>
              <a:rPr lang="ru-RU" sz="6400" dirty="0" err="1"/>
              <a:t>гейта</a:t>
            </a:r>
            <a:r>
              <a:rPr lang="ru-RU" sz="6400" dirty="0"/>
              <a:t> забывания;</a:t>
            </a:r>
          </a:p>
          <a:p>
            <a:pPr marL="0" indent="0">
              <a:lnSpc>
                <a:spcPct val="120000"/>
              </a:lnSpc>
              <a:spcBef>
                <a:spcPts val="0"/>
              </a:spcBef>
              <a:buNone/>
            </a:pPr>
            <a:r>
              <a:rPr lang="ru-RU" sz="6400" dirty="0"/>
              <a:t>• поток o – результат активации для выходного потока;</a:t>
            </a:r>
          </a:p>
          <a:p>
            <a:pPr marL="0" indent="0">
              <a:lnSpc>
                <a:spcPct val="120000"/>
              </a:lnSpc>
              <a:spcBef>
                <a:spcPts val="0"/>
              </a:spcBef>
              <a:buNone/>
            </a:pPr>
            <a:r>
              <a:rPr lang="ru-RU" sz="6400" dirty="0"/>
              <a:t>• поток y – результат работы LSTM-нейрона в целом.</a:t>
            </a:r>
          </a:p>
          <a:p>
            <a:endParaRPr lang="ru-RU" dirty="0"/>
          </a:p>
        </p:txBody>
      </p:sp>
      <p:pic>
        <p:nvPicPr>
          <p:cNvPr id="1331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02581" y="2056501"/>
            <a:ext cx="4852837" cy="388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721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LSTM-</a:t>
            </a:r>
            <a:r>
              <a:rPr lang="ru-RU" dirty="0"/>
              <a:t>нейрон </a:t>
            </a:r>
          </a:p>
        </p:txBody>
      </p:sp>
      <p:pic>
        <p:nvPicPr>
          <p:cNvPr id="1331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02581" y="2056501"/>
            <a:ext cx="4852837" cy="388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721641" y="2014118"/>
            <a:ext cx="4331369" cy="319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559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Автокодировщик</a:t>
            </a:r>
            <a:endParaRPr lang="ru-RU"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13951" y="2096129"/>
            <a:ext cx="3164098" cy="381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906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CE6516-0BED-426B-93F1-3356D5D7AF1D}"/>
              </a:ext>
            </a:extLst>
          </p:cNvPr>
          <p:cNvSpPr>
            <a:spLocks noGrp="1"/>
          </p:cNvSpPr>
          <p:nvPr>
            <p:ph type="title"/>
          </p:nvPr>
        </p:nvSpPr>
        <p:spPr>
          <a:xfrm>
            <a:off x="838200" y="365125"/>
            <a:ext cx="10515600" cy="2884262"/>
          </a:xfrm>
        </p:spPr>
        <p:txBody>
          <a:bodyPr>
            <a:normAutofit fontScale="90000"/>
          </a:bodyPr>
          <a:lstStyle/>
          <a:p>
            <a:r>
              <a:rPr lang="ru-RU" dirty="0">
                <a:solidFill>
                  <a:srgbClr val="00407E"/>
                </a:solidFill>
              </a:rPr>
              <a:t>• Автономность – это свойство системы, позволяющее ей действовать и, главное, принимать решения самостоятельно, без дополнительных управляющих воздействий извне. </a:t>
            </a:r>
          </a:p>
        </p:txBody>
      </p:sp>
      <p:sp>
        <p:nvSpPr>
          <p:cNvPr id="3" name="Объект 2">
            <a:extLst>
              <a:ext uri="{FF2B5EF4-FFF2-40B4-BE49-F238E27FC236}">
                <a16:creationId xmlns:a16="http://schemas.microsoft.com/office/drawing/2014/main" id="{75D35640-27F7-429C-A6C5-80762401ACF2}"/>
              </a:ext>
            </a:extLst>
          </p:cNvPr>
          <p:cNvSpPr>
            <a:spLocks noGrp="1"/>
          </p:cNvSpPr>
          <p:nvPr>
            <p:ph idx="1"/>
          </p:nvPr>
        </p:nvSpPr>
        <p:spPr>
          <a:xfrm>
            <a:off x="838200" y="3249387"/>
            <a:ext cx="10515600" cy="2927576"/>
          </a:xfrm>
        </p:spPr>
        <p:txBody>
          <a:bodyPr>
            <a:noAutofit/>
          </a:bodyPr>
          <a:lstStyle/>
          <a:p>
            <a:pPr marL="0" indent="0">
              <a:buNone/>
            </a:pPr>
            <a:r>
              <a:rPr lang="ru-RU" sz="4000" dirty="0">
                <a:solidFill>
                  <a:srgbClr val="00407E"/>
                </a:solidFill>
                <a:latin typeface="+mj-lt"/>
              </a:rPr>
              <a:t>• Адаптивность – это свойство системы, которое позволяет ей действовать в условиях изменчивости внешних воздействий. </a:t>
            </a:r>
          </a:p>
          <a:p>
            <a:pPr marL="0" indent="0">
              <a:buNone/>
            </a:pPr>
            <a:endParaRPr lang="ru-RU" sz="4000" dirty="0">
              <a:solidFill>
                <a:srgbClr val="00407E"/>
              </a:solidFill>
              <a:latin typeface="+mj-lt"/>
            </a:endParaRPr>
          </a:p>
        </p:txBody>
      </p:sp>
    </p:spTree>
    <p:extLst>
      <p:ext uri="{BB962C8B-B14F-4D97-AF65-F5344CB8AC3E}">
        <p14:creationId xmlns:p14="http://schemas.microsoft.com/office/powerpoint/2010/main" val="609268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Автокодировщик</a:t>
            </a:r>
            <a:endParaRPr lang="ru-RU"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13951" y="2096129"/>
            <a:ext cx="3164098" cy="381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40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rgbClr val="00407E"/>
                </a:solidFill>
              </a:rPr>
              <a:t>Свёрточные</a:t>
            </a:r>
            <a:r>
              <a:rPr lang="ru-RU" dirty="0">
                <a:solidFill>
                  <a:srgbClr val="00407E"/>
                </a:solidFill>
              </a:rPr>
              <a:t> нейронные сети </a:t>
            </a: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94476" y="2364376"/>
            <a:ext cx="3603048" cy="327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39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Как показали эксперименты, </a:t>
            </a:r>
            <a:r>
              <a:rPr lang="ru-RU" dirty="0" err="1"/>
              <a:t>свёрточные</a:t>
            </a:r>
            <a:r>
              <a:rPr lang="ru-RU" dirty="0"/>
              <a:t> </a:t>
            </a:r>
            <a:r>
              <a:rPr lang="ru-RU" dirty="0" err="1"/>
              <a:t>нейросети</a:t>
            </a:r>
            <a:r>
              <a:rPr lang="ru-RU" dirty="0"/>
              <a:t>:</a:t>
            </a:r>
          </a:p>
        </p:txBody>
      </p:sp>
      <p:sp>
        <p:nvSpPr>
          <p:cNvPr id="3" name="Объект 2"/>
          <p:cNvSpPr>
            <a:spLocks noGrp="1"/>
          </p:cNvSpPr>
          <p:nvPr>
            <p:ph idx="1"/>
          </p:nvPr>
        </p:nvSpPr>
        <p:spPr/>
        <p:txBody>
          <a:bodyPr/>
          <a:lstStyle/>
          <a:p>
            <a:pPr marL="0" indent="0">
              <a:buNone/>
            </a:pPr>
            <a:r>
              <a:rPr lang="ru-RU" dirty="0"/>
              <a:t>• являются одним из лучших методов по распознаванию образов;</a:t>
            </a:r>
          </a:p>
          <a:p>
            <a:pPr marL="0" indent="0">
              <a:buNone/>
            </a:pPr>
            <a:r>
              <a:rPr lang="ru-RU" dirty="0"/>
              <a:t>• по сравнению с </a:t>
            </a:r>
            <a:r>
              <a:rPr lang="ru-RU" dirty="0" err="1"/>
              <a:t>полносвязными</a:t>
            </a:r>
            <a:r>
              <a:rPr lang="ru-RU" dirty="0"/>
              <a:t> архитектурами (например, с </a:t>
            </a:r>
            <a:r>
              <a:rPr lang="ru-RU" dirty="0" err="1"/>
              <a:t>перцептронами</a:t>
            </a:r>
            <a:r>
              <a:rPr lang="ru-RU" dirty="0"/>
              <a:t>), требуют намного меньшего количества вычисляемых в процессе обучения параметров, из чего следует возможность построения сетей с большим количеством слоёв;</a:t>
            </a:r>
          </a:p>
          <a:p>
            <a:pPr marL="0" indent="0">
              <a:buNone/>
            </a:pPr>
            <a:r>
              <a:rPr lang="ru-RU" dirty="0"/>
              <a:t>• позволяют эффективно распараллеливать свои вычисления;</a:t>
            </a:r>
          </a:p>
          <a:p>
            <a:pPr marL="0" indent="0">
              <a:buNone/>
            </a:pPr>
            <a:r>
              <a:rPr lang="ru-RU" dirty="0"/>
              <a:t>• обладают устойчивостью к поворотам и сдвигам распознаваемых образов.</a:t>
            </a:r>
          </a:p>
          <a:p>
            <a:endParaRPr lang="ru-RU" dirty="0"/>
          </a:p>
        </p:txBody>
      </p:sp>
    </p:spTree>
    <p:extLst>
      <p:ext uri="{BB962C8B-B14F-4D97-AF65-F5344CB8AC3E}">
        <p14:creationId xmlns:p14="http://schemas.microsoft.com/office/powerpoint/2010/main" val="2463807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00407E"/>
                </a:solidFill>
              </a:rPr>
              <a:t>Развёрточные нейронные сети </a:t>
            </a:r>
          </a:p>
        </p:txBody>
      </p:sp>
      <p:pic>
        <p:nvPicPr>
          <p:cNvPr id="7" name="Объект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6678" y="1390131"/>
            <a:ext cx="6181069" cy="5467869"/>
          </a:xfrm>
        </p:spPr>
      </p:pic>
    </p:spTree>
    <p:extLst>
      <p:ext uri="{BB962C8B-B14F-4D97-AF65-F5344CB8AC3E}">
        <p14:creationId xmlns:p14="http://schemas.microsoft.com/office/powerpoint/2010/main" val="2249068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5289884" cy="2185570"/>
          </a:xfrm>
        </p:spPr>
        <p:txBody>
          <a:bodyPr>
            <a:normAutofit/>
          </a:bodyPr>
          <a:lstStyle/>
          <a:p>
            <a:r>
              <a:rPr lang="ru-RU" dirty="0" err="1">
                <a:solidFill>
                  <a:srgbClr val="00407E"/>
                </a:solidFill>
              </a:rPr>
              <a:t>Генеративно</a:t>
            </a:r>
            <a:r>
              <a:rPr lang="ru-RU" dirty="0">
                <a:solidFill>
                  <a:srgbClr val="00407E"/>
                </a:solidFill>
              </a:rPr>
              <a:t>-состязательная сеть </a:t>
            </a:r>
            <a:r>
              <a:rPr lang="en-US" dirty="0">
                <a:solidFill>
                  <a:srgbClr val="00407E"/>
                </a:solidFill>
              </a:rPr>
              <a:t>(GAN)</a:t>
            </a:r>
            <a:endParaRPr lang="ru-RU" dirty="0">
              <a:solidFill>
                <a:srgbClr val="00407E"/>
              </a:solidFill>
            </a:endParaRPr>
          </a:p>
        </p:txBody>
      </p:sp>
      <p:pic>
        <p:nvPicPr>
          <p:cNvPr id="102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74568" y="221415"/>
            <a:ext cx="2168258" cy="651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066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Нейронные сети </a:t>
            </a:r>
            <a:r>
              <a:rPr lang="ru-RU" dirty="0" err="1"/>
              <a:t>Кохонена</a:t>
            </a:r>
            <a:endParaRPr lang="ru-RU" dirty="0"/>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7404" y="1515607"/>
            <a:ext cx="7404953" cy="49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42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00407E"/>
                </a:solidFill>
              </a:rPr>
              <a:t>Нейронная машина Тьюринга</a:t>
            </a:r>
          </a:p>
        </p:txBody>
      </p:sp>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29114" y="1825625"/>
            <a:ext cx="4133771"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112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solidFill>
                  <a:srgbClr val="00407E"/>
                </a:solidFill>
              </a:rPr>
              <a:t>Когнитрон</a:t>
            </a:r>
            <a:r>
              <a:rPr lang="ru-RU" dirty="0">
                <a:solidFill>
                  <a:srgbClr val="00407E"/>
                </a:solidFill>
              </a:rPr>
              <a:t> и </a:t>
            </a:r>
            <a:r>
              <a:rPr lang="ru-RU" dirty="0" err="1">
                <a:solidFill>
                  <a:srgbClr val="00407E"/>
                </a:solidFill>
              </a:rPr>
              <a:t>неокогнитрон</a:t>
            </a:r>
            <a:endParaRPr lang="ru-RU" dirty="0">
              <a:solidFill>
                <a:srgbClr val="00407E"/>
              </a:solidFill>
            </a:endParaRPr>
          </a:p>
        </p:txBody>
      </p:sp>
      <p:pic>
        <p:nvPicPr>
          <p:cNvPr id="1638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62289" y="2505075"/>
            <a:ext cx="4912784"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307402" y="2505075"/>
            <a:ext cx="4912784"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64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8E3D-E6BB-4257-A797-B2CE6F7D79E0}"/>
              </a:ext>
            </a:extLst>
          </p:cNvPr>
          <p:cNvSpPr>
            <a:spLocks noGrp="1"/>
          </p:cNvSpPr>
          <p:nvPr>
            <p:ph type="ctrTitle"/>
          </p:nvPr>
        </p:nvSpPr>
        <p:spPr>
          <a:xfrm>
            <a:off x="483869" y="1756484"/>
            <a:ext cx="10494830" cy="3123907"/>
          </a:xfrm>
        </p:spPr>
        <p:txBody>
          <a:bodyPr anchor="ctr">
            <a:normAutofit/>
          </a:bodyPr>
          <a:lstStyle/>
          <a:p>
            <a:pPr algn="l"/>
            <a:r>
              <a:rPr lang="ru-RU" dirty="0">
                <a:solidFill>
                  <a:schemeClr val="bg1"/>
                </a:solidFill>
                <a:latin typeface="Segoe UI" panose="020B0502040204020203" pitchFamily="34" charset="0"/>
                <a:cs typeface="Segoe UI" panose="020B0502040204020203" pitchFamily="34" charset="0"/>
              </a:rPr>
              <a:t>Спасибо за внимание!</a:t>
            </a:r>
            <a:endParaRPr lang="ru-RU" sz="4500" dirty="0">
              <a:solidFill>
                <a:schemeClr val="bg1"/>
              </a:solidFill>
              <a:latin typeface="Segoe UI" panose="020B0502040204020203" pitchFamily="34" charset="0"/>
              <a:cs typeface="Segoe UI" panose="020B0502040204020203" pitchFamily="34" charset="0"/>
            </a:endParaRPr>
          </a:p>
        </p:txBody>
      </p:sp>
      <p:sp>
        <p:nvSpPr>
          <p:cNvPr id="5" name="Subtitle 2">
            <a:extLst>
              <a:ext uri="{FF2B5EF4-FFF2-40B4-BE49-F238E27FC236}">
                <a16:creationId xmlns:a16="http://schemas.microsoft.com/office/drawing/2014/main" id="{2FA810BA-472E-4049-A8FC-40C444A7537F}"/>
              </a:ext>
            </a:extLst>
          </p:cNvPr>
          <p:cNvSpPr txBox="1">
            <a:spLocks/>
          </p:cNvSpPr>
          <p:nvPr/>
        </p:nvSpPr>
        <p:spPr>
          <a:xfrm>
            <a:off x="666749" y="3908446"/>
            <a:ext cx="6762749" cy="19438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ru-RU" sz="3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987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CE6516-0BED-426B-93F1-3356D5D7AF1D}"/>
              </a:ext>
            </a:extLst>
          </p:cNvPr>
          <p:cNvSpPr>
            <a:spLocks noGrp="1"/>
          </p:cNvSpPr>
          <p:nvPr>
            <p:ph type="title"/>
          </p:nvPr>
        </p:nvSpPr>
        <p:spPr>
          <a:xfrm>
            <a:off x="838200" y="365125"/>
            <a:ext cx="10515600" cy="2884262"/>
          </a:xfrm>
        </p:spPr>
        <p:txBody>
          <a:bodyPr>
            <a:normAutofit fontScale="90000"/>
          </a:bodyPr>
          <a:lstStyle/>
          <a:p>
            <a:r>
              <a:rPr lang="ru-RU" dirty="0">
                <a:solidFill>
                  <a:srgbClr val="00407E"/>
                </a:solidFill>
              </a:rPr>
              <a:t>• Третье свойство – то, в какой реальности функционирует ИИ-система</a:t>
            </a:r>
            <a:r>
              <a:rPr lang="en-US" dirty="0">
                <a:solidFill>
                  <a:srgbClr val="00407E"/>
                </a:solidFill>
              </a:rPr>
              <a:t>.</a:t>
            </a:r>
            <a:br>
              <a:rPr lang="en-US" dirty="0">
                <a:solidFill>
                  <a:srgbClr val="00407E"/>
                </a:solidFill>
              </a:rPr>
            </a:br>
            <a:br>
              <a:rPr lang="en-US" dirty="0">
                <a:solidFill>
                  <a:srgbClr val="00407E"/>
                </a:solidFill>
              </a:rPr>
            </a:br>
            <a:r>
              <a:rPr lang="ru-RU" dirty="0">
                <a:solidFill>
                  <a:srgbClr val="00407E"/>
                </a:solidFill>
              </a:rPr>
              <a:t>• Четвёртое свойство – общность интеллекта. </a:t>
            </a:r>
          </a:p>
        </p:txBody>
      </p:sp>
      <p:sp>
        <p:nvSpPr>
          <p:cNvPr id="3" name="Объект 2">
            <a:extLst>
              <a:ext uri="{FF2B5EF4-FFF2-40B4-BE49-F238E27FC236}">
                <a16:creationId xmlns:a16="http://schemas.microsoft.com/office/drawing/2014/main" id="{75D35640-27F7-429C-A6C5-80762401ACF2}"/>
              </a:ext>
            </a:extLst>
          </p:cNvPr>
          <p:cNvSpPr>
            <a:spLocks noGrp="1"/>
          </p:cNvSpPr>
          <p:nvPr>
            <p:ph idx="1"/>
          </p:nvPr>
        </p:nvSpPr>
        <p:spPr>
          <a:xfrm>
            <a:off x="838200" y="3249387"/>
            <a:ext cx="10515600" cy="2927576"/>
          </a:xfrm>
        </p:spPr>
        <p:txBody>
          <a:bodyPr>
            <a:noAutofit/>
          </a:bodyPr>
          <a:lstStyle/>
          <a:p>
            <a:pPr marL="0" indent="0">
              <a:buNone/>
            </a:pPr>
            <a:r>
              <a:rPr lang="ru-RU" sz="4000" dirty="0">
                <a:solidFill>
                  <a:srgbClr val="00407E"/>
                </a:solidFill>
                <a:latin typeface="+mj-lt"/>
              </a:rPr>
              <a:t>• Пятое свойство – слабый и сильный искусственный интеллект. </a:t>
            </a:r>
          </a:p>
        </p:txBody>
      </p:sp>
    </p:spTree>
    <p:extLst>
      <p:ext uri="{BB962C8B-B14F-4D97-AF65-F5344CB8AC3E}">
        <p14:creationId xmlns:p14="http://schemas.microsoft.com/office/powerpoint/2010/main" val="3545351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8C3AC5-8B6F-49F8-A845-B28DEAA4AB76}"/>
              </a:ext>
            </a:extLst>
          </p:cNvPr>
          <p:cNvSpPr>
            <a:spLocks noGrp="1"/>
          </p:cNvSpPr>
          <p:nvPr>
            <p:ph type="title"/>
          </p:nvPr>
        </p:nvSpPr>
        <p:spPr/>
        <p:txBody>
          <a:bodyPr/>
          <a:lstStyle/>
          <a:p>
            <a:r>
              <a:rPr lang="ru-RU" dirty="0"/>
              <a:t>Интеллектуальные искусственные (технические) системы </a:t>
            </a:r>
          </a:p>
        </p:txBody>
      </p:sp>
      <p:pic>
        <p:nvPicPr>
          <p:cNvPr id="4" name="Объект 3">
            <a:extLst>
              <a:ext uri="{FF2B5EF4-FFF2-40B4-BE49-F238E27FC236}">
                <a16:creationId xmlns:a16="http://schemas.microsoft.com/office/drawing/2014/main" id="{6DF23C4B-2B4A-4696-8743-F62721529099}"/>
              </a:ext>
            </a:extLst>
          </p:cNvPr>
          <p:cNvPicPr>
            <a:picLocks noGrp="1" noChangeAspect="1"/>
          </p:cNvPicPr>
          <p:nvPr>
            <p:ph idx="1"/>
          </p:nvPr>
        </p:nvPicPr>
        <p:blipFill rotWithShape="1">
          <a:blip r:embed="rId3"/>
          <a:srcRect l="12240" t="17836" r="67563" b="19578"/>
          <a:stretch/>
        </p:blipFill>
        <p:spPr bwMode="auto">
          <a:xfrm>
            <a:off x="3461657" y="1825624"/>
            <a:ext cx="5143500" cy="4870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168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23A0F5-5322-497D-A608-E3ED279263A6}"/>
              </a:ext>
            </a:extLst>
          </p:cNvPr>
          <p:cNvSpPr>
            <a:spLocks noGrp="1"/>
          </p:cNvSpPr>
          <p:nvPr>
            <p:ph type="title"/>
          </p:nvPr>
        </p:nvSpPr>
        <p:spPr/>
        <p:txBody>
          <a:bodyPr/>
          <a:lstStyle/>
          <a:p>
            <a:r>
              <a:rPr lang="ru-RU" dirty="0"/>
              <a:t>Двумерный классификатор интеллектуальности систем</a:t>
            </a:r>
          </a:p>
        </p:txBody>
      </p:sp>
      <p:pic>
        <p:nvPicPr>
          <p:cNvPr id="5" name="Объект 4">
            <a:extLst>
              <a:ext uri="{FF2B5EF4-FFF2-40B4-BE49-F238E27FC236}">
                <a16:creationId xmlns:a16="http://schemas.microsoft.com/office/drawing/2014/main" id="{A9E1F5DC-5CC4-47A2-BC4B-322C3BC1D6D1}"/>
              </a:ext>
            </a:extLst>
          </p:cNvPr>
          <p:cNvPicPr>
            <a:picLocks noGrp="1" noChangeAspect="1"/>
          </p:cNvPicPr>
          <p:nvPr>
            <p:ph idx="1"/>
          </p:nvPr>
        </p:nvPicPr>
        <p:blipFill>
          <a:blip r:embed="rId3"/>
          <a:stretch>
            <a:fillRect/>
          </a:stretch>
        </p:blipFill>
        <p:spPr>
          <a:xfrm>
            <a:off x="3477985" y="1730823"/>
            <a:ext cx="5339443" cy="5027834"/>
          </a:xfrm>
          <a:prstGeom prst="rect">
            <a:avLst/>
          </a:prstGeom>
        </p:spPr>
      </p:pic>
    </p:spTree>
    <p:extLst>
      <p:ext uri="{BB962C8B-B14F-4D97-AF65-F5344CB8AC3E}">
        <p14:creationId xmlns:p14="http://schemas.microsoft.com/office/powerpoint/2010/main" val="41523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00407E"/>
                </a:solidFill>
              </a:rPr>
              <a:t>Искусственные нейронные сети</a:t>
            </a:r>
            <a:endParaRPr lang="ru-RU" dirty="0"/>
          </a:p>
        </p:txBody>
      </p:sp>
      <p:sp>
        <p:nvSpPr>
          <p:cNvPr id="3" name="Текст 2"/>
          <p:cNvSpPr>
            <a:spLocks noGrp="1"/>
          </p:cNvSpPr>
          <p:nvPr>
            <p:ph type="body" idx="1"/>
          </p:nvPr>
        </p:nvSpPr>
        <p:spPr/>
        <p:txBody>
          <a:bodyPr>
            <a:normAutofit fontScale="70000" lnSpcReduction="20000"/>
          </a:bodyPr>
          <a:lstStyle/>
          <a:p>
            <a:r>
              <a:rPr lang="ru-RU" dirty="0"/>
              <a:t>Схема простой </a:t>
            </a:r>
            <a:r>
              <a:rPr lang="ru-RU" dirty="0" err="1"/>
              <a:t>нейросети</a:t>
            </a:r>
            <a:r>
              <a:rPr lang="ru-RU" dirty="0"/>
              <a:t>. Зелёным цветом обозначены входные нейроны, голубым — скрытые нейроны, жёлтым — выходной нейрон</a:t>
            </a:r>
          </a:p>
        </p:txBody>
      </p:sp>
      <p:sp>
        <p:nvSpPr>
          <p:cNvPr id="5" name="Текст 4"/>
          <p:cNvSpPr>
            <a:spLocks noGrp="1"/>
          </p:cNvSpPr>
          <p:nvPr>
            <p:ph type="body" sz="quarter" idx="3"/>
          </p:nvPr>
        </p:nvSpPr>
        <p:spPr/>
        <p:txBody>
          <a:bodyPr/>
          <a:lstStyle/>
          <a:p>
            <a:pPr algn="ctr"/>
            <a:r>
              <a:rPr lang="ru-RU" dirty="0" err="1"/>
              <a:t>Уолтер</a:t>
            </a:r>
            <a:r>
              <a:rPr lang="ru-RU" dirty="0"/>
              <a:t> </a:t>
            </a:r>
            <a:r>
              <a:rPr lang="ru-RU" dirty="0" err="1"/>
              <a:t>Питтс</a:t>
            </a:r>
            <a:endParaRPr lang="ru-RU" dirty="0"/>
          </a:p>
        </p:txBody>
      </p:sp>
      <p:pic>
        <p:nvPicPr>
          <p:cNvPr id="1229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839788" y="2628778"/>
            <a:ext cx="5157787" cy="343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7511034" y="2505075"/>
            <a:ext cx="2505519"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40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solidFill>
                  <a:srgbClr val="00407E"/>
                </a:solidFill>
              </a:rPr>
              <a:t>Первую модель искусственного нейрона предложили Мак-</a:t>
            </a:r>
            <a:r>
              <a:rPr lang="ru-RU" dirty="0" err="1">
                <a:solidFill>
                  <a:srgbClr val="00407E"/>
                </a:solidFill>
              </a:rPr>
              <a:t>Каллок</a:t>
            </a:r>
            <a:r>
              <a:rPr lang="ru-RU" dirty="0">
                <a:solidFill>
                  <a:srgbClr val="00407E"/>
                </a:solidFill>
              </a:rPr>
              <a:t> и </a:t>
            </a:r>
            <a:r>
              <a:rPr lang="ru-RU" dirty="0" err="1">
                <a:solidFill>
                  <a:srgbClr val="00407E"/>
                </a:solidFill>
              </a:rPr>
              <a:t>Питтс</a:t>
            </a:r>
            <a:r>
              <a:rPr lang="ru-RU" dirty="0">
                <a:solidFill>
                  <a:srgbClr val="00407E"/>
                </a:solidFill>
              </a:rPr>
              <a:t> в 1943 году</a:t>
            </a:r>
          </a:p>
        </p:txBody>
      </p:sp>
      <p:pic>
        <p:nvPicPr>
          <p:cNvPr id="4" name="Объект 3">
            <a:extLst>
              <a:ext uri="{FF2B5EF4-FFF2-40B4-BE49-F238E27FC236}">
                <a16:creationId xmlns:a16="http://schemas.microsoft.com/office/drawing/2014/main" id="{B2D08DA0-5A71-46D6-A30E-0B942E44FBEE}"/>
              </a:ext>
            </a:extLst>
          </p:cNvPr>
          <p:cNvPicPr>
            <a:picLocks noGrp="1" noChangeAspect="1"/>
          </p:cNvPicPr>
          <p:nvPr>
            <p:ph idx="1"/>
          </p:nvPr>
        </p:nvPicPr>
        <p:blipFill rotWithShape="1">
          <a:blip r:embed="rId3"/>
          <a:srcRect l="8313" t="25328" r="64026" b="24484"/>
          <a:stretch/>
        </p:blipFill>
        <p:spPr bwMode="auto">
          <a:xfrm>
            <a:off x="2171624" y="1825625"/>
            <a:ext cx="7848751" cy="4351338"/>
          </a:xfrm>
          <a:prstGeom prst="rect">
            <a:avLst/>
          </a:prstGeom>
          <a:ln>
            <a:noFill/>
          </a:ln>
          <a:extLst>
            <a:ext uri="{53640926-AAD7-44D8-BBD7-CCE9431645EC}">
              <a14:shadowObscured xmlns:a14="http://schemas.microsoft.com/office/drawing/2010/main"/>
            </a:ext>
          </a:extLst>
        </p:spPr>
      </p:pic>
      <p:sp>
        <p:nvSpPr>
          <p:cNvPr id="5" name="Прямоугольник 4"/>
          <p:cNvSpPr/>
          <p:nvPr/>
        </p:nvSpPr>
        <p:spPr>
          <a:xfrm>
            <a:off x="0" y="6488668"/>
            <a:ext cx="12192000" cy="369332"/>
          </a:xfrm>
          <a:prstGeom prst="rect">
            <a:avLst/>
          </a:prstGeom>
        </p:spPr>
        <p:txBody>
          <a:bodyPr wrap="square">
            <a:spAutoFit/>
          </a:bodyPr>
          <a:lstStyle/>
          <a:p>
            <a:r>
              <a:rPr lang="ru-RU" dirty="0"/>
              <a:t>x</a:t>
            </a:r>
            <a:r>
              <a:rPr lang="ru-RU" baseline="-25000" dirty="0"/>
              <a:t>1</a:t>
            </a:r>
            <a:r>
              <a:rPr lang="ru-RU" dirty="0"/>
              <a:t>, x</a:t>
            </a:r>
            <a:r>
              <a:rPr lang="ru-RU" baseline="-25000" dirty="0"/>
              <a:t>2</a:t>
            </a:r>
            <a:r>
              <a:rPr lang="ru-RU" dirty="0"/>
              <a:t>, ... , </a:t>
            </a:r>
            <a:r>
              <a:rPr lang="ru-RU" dirty="0" err="1"/>
              <a:t>x</a:t>
            </a:r>
            <a:r>
              <a:rPr lang="ru-RU" baseline="-25000" dirty="0" err="1"/>
              <a:t>n</a:t>
            </a:r>
            <a:r>
              <a:rPr lang="ru-RU" dirty="0"/>
              <a:t> и выходное значение y принимают значения из интервала [0, 1]</a:t>
            </a:r>
          </a:p>
        </p:txBody>
      </p:sp>
    </p:spTree>
    <p:extLst>
      <p:ext uri="{BB962C8B-B14F-4D97-AF65-F5344CB8AC3E}">
        <p14:creationId xmlns:p14="http://schemas.microsoft.com/office/powerpoint/2010/main" val="6591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1E2E3F-F1C8-471E-8EB6-91BC3E95B7A2}"/>
              </a:ext>
            </a:extLst>
          </p:cNvPr>
          <p:cNvSpPr>
            <a:spLocks noGrp="1"/>
          </p:cNvSpPr>
          <p:nvPr>
            <p:ph type="title"/>
          </p:nvPr>
        </p:nvSpPr>
        <p:spPr/>
        <p:txBody>
          <a:bodyPr/>
          <a:lstStyle/>
          <a:p>
            <a:r>
              <a:rPr lang="ru-RU" dirty="0"/>
              <a:t>Структура нейрона</a:t>
            </a:r>
            <a:r>
              <a:rPr lang="en-US" dirty="0"/>
              <a:t> </a:t>
            </a:r>
            <a:r>
              <a:rPr lang="ru-RU" dirty="0"/>
              <a:t>(нервная клетка) </a:t>
            </a:r>
          </a:p>
        </p:txBody>
      </p:sp>
      <p:pic>
        <p:nvPicPr>
          <p:cNvPr id="3" name="Рисунок 2">
            <a:extLst>
              <a:ext uri="{FF2B5EF4-FFF2-40B4-BE49-F238E27FC236}">
                <a16:creationId xmlns:a16="http://schemas.microsoft.com/office/drawing/2014/main" id="{77014F6A-6FA7-47BD-A55A-10924FB37C97}"/>
              </a:ext>
            </a:extLst>
          </p:cNvPr>
          <p:cNvPicPr/>
          <p:nvPr/>
        </p:nvPicPr>
        <p:blipFill rotWithShape="1">
          <a:blip r:embed="rId3"/>
          <a:srcRect l="49368" t="17081" r="8386" b="23592"/>
          <a:stretch/>
        </p:blipFill>
        <p:spPr bwMode="auto">
          <a:xfrm>
            <a:off x="1470737" y="1690688"/>
            <a:ext cx="9250525" cy="48021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4754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11035</TotalTime>
  <Words>9079</Words>
  <Application>Microsoft Office PowerPoint</Application>
  <PresentationFormat>Широкоэкранный</PresentationFormat>
  <Paragraphs>302</Paragraphs>
  <Slides>38</Slides>
  <Notes>38</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38</vt:i4>
      </vt:variant>
    </vt:vector>
  </HeadingPairs>
  <TitlesOfParts>
    <vt:vector size="46" baseType="lpstr">
      <vt:lpstr>Arial</vt:lpstr>
      <vt:lpstr>Calibri</vt:lpstr>
      <vt:lpstr>Calibri Light</vt:lpstr>
      <vt:lpstr>Cambria Math</vt:lpstr>
      <vt:lpstr>Courier New</vt:lpstr>
      <vt:lpstr>Segoe UI</vt:lpstr>
      <vt:lpstr>Times New Roman</vt:lpstr>
      <vt:lpstr>Office Theme</vt:lpstr>
      <vt:lpstr>Тема 6  Технологии искусственного интеллекта</vt:lpstr>
      <vt:lpstr>Def1: Искусственный интеллект – это междисциплинарная область исследований и набор технологий, позволяющий создавать технические системы, решающие задачи, ранее доступные только человеку.</vt:lpstr>
      <vt:lpstr>• Автономность – это свойство системы, позволяющее ей действовать и, главное, принимать решения самостоятельно, без дополнительных управляющих воздействий извне. </vt:lpstr>
      <vt:lpstr>• Третье свойство – то, в какой реальности функционирует ИИ-система.  • Четвёртое свойство – общность интеллекта. </vt:lpstr>
      <vt:lpstr>Интеллектуальные искусственные (технические) системы </vt:lpstr>
      <vt:lpstr>Двумерный классификатор интеллектуальности систем</vt:lpstr>
      <vt:lpstr>Искусственные нейронные сети</vt:lpstr>
      <vt:lpstr>Первую модель искусственного нейрона предложили Мак-Каллок и Питтс в 1943 году</vt:lpstr>
      <vt:lpstr>Структура нейрона (нервная клетка) </vt:lpstr>
      <vt:lpstr>Структура искусственного нейрона</vt:lpstr>
      <vt:lpstr>Математическая модель нейрона </vt:lpstr>
      <vt:lpstr>Перечень функций активации нейронов</vt:lpstr>
      <vt:lpstr>Пример: распознавание рукописных цифр</vt:lpstr>
      <vt:lpstr>Перевод изображения в пикселы</vt:lpstr>
      <vt:lpstr>Эффективность нейронной сети</vt:lpstr>
      <vt:lpstr>Неверное распознавание цифр 2, 3 и 5</vt:lpstr>
      <vt:lpstr>Компоненты нейронной сети</vt:lpstr>
      <vt:lpstr>Как функционирует сеть, состоящая из искусственных нейронов?</vt:lpstr>
      <vt:lpstr>Как функционирует сеть, состоящая из искусственных нейронов?</vt:lpstr>
      <vt:lpstr>Правила активации</vt:lpstr>
      <vt:lpstr>перцептрон Ф. Розенблатта, который тот предложил в 1957 году</vt:lpstr>
      <vt:lpstr>Многослойный перцептрон Румельхарта</vt:lpstr>
      <vt:lpstr>Нейросети для задачи распознавания образов</vt:lpstr>
      <vt:lpstr>Машина Больцмана для решения комбинаторных задач</vt:lpstr>
      <vt:lpstr>Презентация PowerPoint</vt:lpstr>
      <vt:lpstr>Презентация PowerPoint</vt:lpstr>
      <vt:lpstr>LSTM-нейрон </vt:lpstr>
      <vt:lpstr>LSTM-нейрон </vt:lpstr>
      <vt:lpstr>Автокодировщик</vt:lpstr>
      <vt:lpstr>Автокодировщик</vt:lpstr>
      <vt:lpstr>Свёрточные нейронные сети </vt:lpstr>
      <vt:lpstr>Как показали эксперименты, свёрточные нейросети:</vt:lpstr>
      <vt:lpstr>Развёрточные нейронные сети </vt:lpstr>
      <vt:lpstr>Генеративно-состязательная сеть (GAN)</vt:lpstr>
      <vt:lpstr>Нейронные сети Кохонена</vt:lpstr>
      <vt:lpstr>Нейронная машина Тьюринга</vt:lpstr>
      <vt:lpstr>Когнитрон и неокогнитрон</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Внедрение процессов разработки с использованием Azure DevOps Services</dc:title>
  <dc:creator>Наталия Ефимцева</dc:creator>
  <cp:lastModifiedBy>Alla Belozerova</cp:lastModifiedBy>
  <cp:revision>455</cp:revision>
  <dcterms:created xsi:type="dcterms:W3CDTF">2019-11-22T08:21:10Z</dcterms:created>
  <dcterms:modified xsi:type="dcterms:W3CDTF">2023-03-23T14:55:43Z</dcterms:modified>
</cp:coreProperties>
</file>